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327" r:id="rId6"/>
    <p:sldId id="316" r:id="rId7"/>
    <p:sldId id="328" r:id="rId8"/>
    <p:sldId id="271" r:id="rId9"/>
    <p:sldId id="329" r:id="rId10"/>
    <p:sldId id="306" r:id="rId11"/>
    <p:sldId id="307" r:id="rId12"/>
    <p:sldId id="309" r:id="rId13"/>
    <p:sldId id="310" r:id="rId14"/>
    <p:sldId id="311" r:id="rId15"/>
    <p:sldId id="317" r:id="rId16"/>
    <p:sldId id="27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7" autoAdjust="0"/>
    <p:restoredTop sz="64259" autoAdjust="0"/>
  </p:normalViewPr>
  <p:slideViewPr>
    <p:cSldViewPr snapToGrid="0">
      <p:cViewPr varScale="1">
        <p:scale>
          <a:sx n="55" d="100"/>
          <a:sy n="55" d="100"/>
        </p:scale>
        <p:origin x="1608" y="53"/>
      </p:cViewPr>
      <p:guideLst/>
    </p:cSldViewPr>
  </p:slideViewPr>
  <p:outlineViewPr>
    <p:cViewPr>
      <p:scale>
        <a:sx n="33" d="100"/>
        <a:sy n="33" d="100"/>
      </p:scale>
      <p:origin x="0" y="-1739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3341"/>
    </p:cViewPr>
  </p:sorterViewPr>
  <p:notesViewPr>
    <p:cSldViewPr snapToGrid="0">
      <p:cViewPr>
        <p:scale>
          <a:sx n="50" d="100"/>
          <a:sy n="50" d="100"/>
        </p:scale>
        <p:origin x="2640" y="3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9/6/2021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F815A-5A10-42A8-9FEC-3938D2D9BA48}" type="datetimeFigureOut">
              <a:rPr lang="en-US" noProof="0" smtClean="0"/>
              <a:t>9/6/2021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49DAF-093F-4482-AA38-346E9A2DEE9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6813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21393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29760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76353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483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79919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43254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34583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79490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76825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09061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99779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591004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43095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768422"/>
            <a:ext cx="6840000" cy="2387600"/>
          </a:xfrm>
          <a:solidFill>
            <a:schemeClr val="tx1">
              <a:alpha val="80000"/>
            </a:schemeClr>
          </a:solidFill>
        </p:spPr>
        <p:txBody>
          <a:bodyPr lIns="432000" rIns="432000" bIns="144000" anchor="b"/>
          <a:lstStyle>
            <a:lvl1pPr algn="l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53578"/>
            <a:ext cx="6840000" cy="936000"/>
          </a:xfrm>
          <a:solidFill>
            <a:schemeClr val="tx1">
              <a:alpha val="90000"/>
            </a:schemeClr>
          </a:solidFill>
        </p:spPr>
        <p:txBody>
          <a:bodyPr lIns="432000" tIns="144000"/>
          <a:lstStyle>
            <a:lvl1pPr marL="0" indent="0" algn="l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Half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4" y="86714"/>
            <a:ext cx="6009285" cy="6684572"/>
          </a:xfrm>
          <a:solidFill>
            <a:schemeClr val="bg1">
              <a:lumMod val="85000"/>
            </a:schemeClr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474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and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000" y="3517901"/>
            <a:ext cx="6012000" cy="1409700"/>
          </a:xfrm>
          <a:solidFill>
            <a:schemeClr val="tx1"/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000" y="4927600"/>
            <a:ext cx="6012000" cy="1845743"/>
          </a:xfrm>
          <a:solidFill>
            <a:schemeClr val="tx1">
              <a:lumMod val="85000"/>
              <a:lumOff val="15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4000" y="86714"/>
            <a:ext cx="6009285" cy="3431187"/>
          </a:xfrm>
          <a:solidFill>
            <a:srgbClr val="333333"/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D5F0C9D-A08F-4539-BA26-61D24BBE6E9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64300" y="1152000"/>
            <a:ext cx="5307700" cy="4680000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728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11340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E0A84F6-FEAA-4BDD-9282-20006CFE8BD1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CD00A51-7C86-40CE-9A85-9305A72856F5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2581C84-47AA-4227-BB97-9D73745C635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3D0208D-7363-46C1-93C0-34D5C7CC03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BF00BA4-FF52-480A-802E-02DFDD8C7441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8FC3C8E-D2F9-46FE-B29F-17C02B89FFCC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AC53E23-4CA7-479D-B22A-A5FCB3E5B5F6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6F0F1DB-0C5F-4895-B71A-86B7D122DD4B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34BF4B3-A394-4B33-84E8-433CB3F4D710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6E11BA4-7EBA-47E5-8E07-57E665A74955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A178943-1EAE-4532-95FB-DFD1B8A936ED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1603A2C-1F9D-4BAB-BF6C-C411F8898F5A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019487C-9065-4D0C-8A4F-0BEC960FF5E1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2E39A85-934A-4BF2-93E3-761989F1B981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472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94AA1D0D-4A88-48E6-9F92-152A70F62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0384" y="1140847"/>
            <a:ext cx="5471616" cy="5036116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BAF7-A9F4-4666-A96D-E0820914D8A4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210B130-61BF-42BB-A9D3-54F0E9975E1E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ED4637A-B150-47D5-91AA-5443ECDF24E5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345A228-3ACD-436B-BAEA-C19CFB995DFF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808980A-AE2C-4B9A-923B-70728FF4B383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90E16CE-7F71-45E1-88F3-0F2422E4E14F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024FFFC-3734-4C7F-8BB4-1D72D8764C19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5E243F7-C034-42A6-94F7-39C26EF11897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F7416F4-3283-4DFF-BF8E-0F1B10C57C7B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E43006F-FE7C-4D9C-9803-C7A1705E2E29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0B601BE-5173-46B7-B727-24C354628A9A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840A278-AE7C-4997-AAEA-F758452843B7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AE5DE6-4BFB-4DB3-8207-ABE7B804220D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06BC0376-95EB-4B85-AD13-AB07742066DC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360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216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148060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725BC56-C7B6-400F-80F9-3F968E2CAE0E}"/>
              </a:ext>
            </a:extLst>
          </p:cNvPr>
          <p:cNvGrpSpPr/>
          <p:nvPr userDrawn="1"/>
        </p:nvGrpSpPr>
        <p:grpSpPr>
          <a:xfrm>
            <a:off x="3383603" y="1013721"/>
            <a:ext cx="7749965" cy="5100743"/>
            <a:chOff x="510812" y="938373"/>
            <a:chExt cx="8073393" cy="5313612"/>
          </a:xfrm>
        </p:grpSpPr>
        <p:sp>
          <p:nvSpPr>
            <p:cNvPr id="44" name="Rounded Rectangle 15">
              <a:extLst>
                <a:ext uri="{FF2B5EF4-FFF2-40B4-BE49-F238E27FC236}">
                  <a16:creationId xmlns:a16="http://schemas.microsoft.com/office/drawing/2014/main" id="{1EC806EC-A1B2-4893-9504-1D7FFE8E238F}"/>
                </a:ext>
              </a:extLst>
            </p:cNvPr>
            <p:cNvSpPr/>
            <p:nvPr/>
          </p:nvSpPr>
          <p:spPr>
            <a:xfrm>
              <a:off x="877709" y="938373"/>
              <a:ext cx="7339600" cy="5234482"/>
            </a:xfrm>
            <a:prstGeom prst="round2SameRect">
              <a:avLst>
                <a:gd name="adj1" fmla="val 560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5" name="Rounded Rectangle 15">
              <a:extLst>
                <a:ext uri="{FF2B5EF4-FFF2-40B4-BE49-F238E27FC236}">
                  <a16:creationId xmlns:a16="http://schemas.microsoft.com/office/drawing/2014/main" id="{535A1B12-6F16-41A0-A6B1-4AD0CCB5A081}"/>
                </a:ext>
              </a:extLst>
            </p:cNvPr>
            <p:cNvSpPr/>
            <p:nvPr/>
          </p:nvSpPr>
          <p:spPr>
            <a:xfrm>
              <a:off x="930758" y="995668"/>
              <a:ext cx="7233502" cy="5177187"/>
            </a:xfrm>
            <a:prstGeom prst="round2SameRect">
              <a:avLst>
                <a:gd name="adj1" fmla="val 4499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379B244F-CF81-4500-A78E-495ABA6828BA}"/>
                </a:ext>
              </a:extLst>
            </p:cNvPr>
            <p:cNvSpPr/>
            <p:nvPr/>
          </p:nvSpPr>
          <p:spPr>
            <a:xfrm rot="16200000">
              <a:off x="2264894" y="295974"/>
              <a:ext cx="4565229" cy="6599909"/>
            </a:xfrm>
            <a:prstGeom prst="roundRect">
              <a:avLst>
                <a:gd name="adj" fmla="val 1476"/>
              </a:avLst>
            </a:prstGeom>
            <a:solidFill>
              <a:schemeClr val="bg1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7" name="Rounded Rectangle 15">
              <a:extLst>
                <a:ext uri="{FF2B5EF4-FFF2-40B4-BE49-F238E27FC236}">
                  <a16:creationId xmlns:a16="http://schemas.microsoft.com/office/drawing/2014/main" id="{EE88F157-E260-486F-937E-C18428699861}"/>
                </a:ext>
              </a:extLst>
            </p:cNvPr>
            <p:cNvSpPr/>
            <p:nvPr/>
          </p:nvSpPr>
          <p:spPr>
            <a:xfrm rot="10800000">
              <a:off x="510812" y="5998253"/>
              <a:ext cx="8073393" cy="24897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8" name="Rounded Rectangle 15">
              <a:extLst>
                <a:ext uri="{FF2B5EF4-FFF2-40B4-BE49-F238E27FC236}">
                  <a16:creationId xmlns:a16="http://schemas.microsoft.com/office/drawing/2014/main" id="{F736AFAF-44AD-47CE-A63B-210102A4BF0B}"/>
                </a:ext>
              </a:extLst>
            </p:cNvPr>
            <p:cNvSpPr/>
            <p:nvPr userDrawn="1"/>
          </p:nvSpPr>
          <p:spPr>
            <a:xfrm>
              <a:off x="3668019" y="6206338"/>
              <a:ext cx="1758981" cy="45647"/>
            </a:xfrm>
            <a:prstGeom prst="round2SameRect">
              <a:avLst>
                <a:gd name="adj1" fmla="val 50000"/>
                <a:gd name="adj2" fmla="val 0"/>
              </a:avLst>
            </a:prstGeom>
            <a:gradFill>
              <a:gsLst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31000"/>
                  </a:schemeClr>
                </a:gs>
              </a:gsLst>
              <a:lin ang="16200000" scaled="0"/>
            </a:gra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A4F6457E-3660-4E80-82BC-8894D701DEE9}"/>
                </a:ext>
              </a:extLst>
            </p:cNvPr>
            <p:cNvSpPr/>
            <p:nvPr/>
          </p:nvSpPr>
          <p:spPr>
            <a:xfrm rot="16200000">
              <a:off x="4660498" y="1119143"/>
              <a:ext cx="48680" cy="486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0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8230416-7E55-4CB0-9548-491BA471E9E8}"/>
                </a:ext>
              </a:extLst>
            </p:cNvPr>
            <p:cNvSpPr/>
            <p:nvPr/>
          </p:nvSpPr>
          <p:spPr>
            <a:xfrm rot="16200000">
              <a:off x="4505961" y="1106017"/>
              <a:ext cx="83096" cy="830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E3C1810-AD4F-4393-928E-CFA8053A2CC2}"/>
                </a:ext>
              </a:extLst>
            </p:cNvPr>
            <p:cNvSpPr/>
            <p:nvPr/>
          </p:nvSpPr>
          <p:spPr>
            <a:xfrm rot="16200000">
              <a:off x="4524686" y="1124741"/>
              <a:ext cx="45647" cy="4564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152000"/>
            <a:ext cx="2951603" cy="219623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5429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8096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0763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Emphasized text can go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C1EA41E-F6C4-484F-95E9-42978FF216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092796" y="1376357"/>
            <a:ext cx="6333545" cy="4379625"/>
          </a:xfrm>
          <a:prstGeom prst="roundRect">
            <a:avLst>
              <a:gd name="adj" fmla="val 135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5FD3B7C-17C6-4327-986C-A8A6D6EC1B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800" y="3509766"/>
            <a:ext cx="2951163" cy="2322709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628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0F7266-25A0-4B3A-A8CE-F083ECC9D4C6}"/>
              </a:ext>
            </a:extLst>
          </p:cNvPr>
          <p:cNvSpPr/>
          <p:nvPr userDrawn="1"/>
        </p:nvSpPr>
        <p:spPr>
          <a:xfrm>
            <a:off x="0" y="2539992"/>
            <a:ext cx="5373076" cy="4318008"/>
          </a:xfrm>
          <a:custGeom>
            <a:avLst/>
            <a:gdLst>
              <a:gd name="connsiteX0" fmla="*/ 4972877 w 5373076"/>
              <a:gd name="connsiteY0" fmla="*/ 1816430 h 4318008"/>
              <a:gd name="connsiteX1" fmla="*/ 5211912 w 5373076"/>
              <a:gd name="connsiteY1" fmla="*/ 2046590 h 4318008"/>
              <a:gd name="connsiteX2" fmla="*/ 4866804 w 5373076"/>
              <a:gd name="connsiteY2" fmla="*/ 2013272 h 4318008"/>
              <a:gd name="connsiteX3" fmla="*/ 3721849 w 5373076"/>
              <a:gd name="connsiteY3" fmla="*/ 1808102 h 4318008"/>
              <a:gd name="connsiteX4" fmla="*/ 3854624 w 5373076"/>
              <a:gd name="connsiteY4" fmla="*/ 2524110 h 4318008"/>
              <a:gd name="connsiteX5" fmla="*/ 3419634 w 5373076"/>
              <a:gd name="connsiteY5" fmla="*/ 2322178 h 4318008"/>
              <a:gd name="connsiteX6" fmla="*/ 3604566 w 5373076"/>
              <a:gd name="connsiteY6" fmla="*/ 1945430 h 4318008"/>
              <a:gd name="connsiteX7" fmla="*/ 2301472 w 5373076"/>
              <a:gd name="connsiteY7" fmla="*/ 1771765 h 4318008"/>
              <a:gd name="connsiteX8" fmla="*/ 3237442 w 5373076"/>
              <a:gd name="connsiteY8" fmla="*/ 2134997 h 4318008"/>
              <a:gd name="connsiteX9" fmla="*/ 3266331 w 5373076"/>
              <a:gd name="connsiteY9" fmla="*/ 2949530 h 4318008"/>
              <a:gd name="connsiteX10" fmla="*/ 1897852 w 5373076"/>
              <a:gd name="connsiteY10" fmla="*/ 4318008 h 4318008"/>
              <a:gd name="connsiteX11" fmla="*/ 134565 w 5373076"/>
              <a:gd name="connsiteY11" fmla="*/ 4318008 h 4318008"/>
              <a:gd name="connsiteX12" fmla="*/ 0 w 5373076"/>
              <a:gd name="connsiteY12" fmla="*/ 4183443 h 4318008"/>
              <a:gd name="connsiteX13" fmla="*/ 0 w 5373076"/>
              <a:gd name="connsiteY13" fmla="*/ 2855805 h 4318008"/>
              <a:gd name="connsiteX14" fmla="*/ 5243699 w 5373076"/>
              <a:gd name="connsiteY14" fmla="*/ 652159 h 4318008"/>
              <a:gd name="connsiteX15" fmla="*/ 5058767 w 5373076"/>
              <a:gd name="connsiteY15" fmla="*/ 1028908 h 4318008"/>
              <a:gd name="connsiteX16" fmla="*/ 4960786 w 5373076"/>
              <a:gd name="connsiteY16" fmla="*/ 983422 h 4318008"/>
              <a:gd name="connsiteX17" fmla="*/ 3473588 w 5373076"/>
              <a:gd name="connsiteY17" fmla="*/ 405712 h 4318008"/>
              <a:gd name="connsiteX18" fmla="*/ 4094196 w 5373076"/>
              <a:gd name="connsiteY18" fmla="*/ 1366894 h 4318008"/>
              <a:gd name="connsiteX19" fmla="*/ 3778134 w 5373076"/>
              <a:gd name="connsiteY19" fmla="*/ 1741309 h 4318008"/>
              <a:gd name="connsiteX20" fmla="*/ 2824519 w 5373076"/>
              <a:gd name="connsiteY20" fmla="*/ 1808100 h 4318008"/>
              <a:gd name="connsiteX21" fmla="*/ 4454991 w 5373076"/>
              <a:gd name="connsiteY21" fmla="*/ 0 h 4318008"/>
              <a:gd name="connsiteX22" fmla="*/ 5373076 w 5373076"/>
              <a:gd name="connsiteY22" fmla="*/ 32358 h 4318008"/>
              <a:gd name="connsiteX23" fmla="*/ 4628717 w 5373076"/>
              <a:gd name="connsiteY23" fmla="*/ 1349015 h 4318008"/>
              <a:gd name="connsiteX24" fmla="*/ 4094010 w 5373076"/>
              <a:gd name="connsiteY24" fmla="*/ 779481 h 43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373076" h="4318008">
                <a:moveTo>
                  <a:pt x="4972877" y="1816430"/>
                </a:moveTo>
                <a:lnTo>
                  <a:pt x="5211912" y="2046590"/>
                </a:lnTo>
                <a:lnTo>
                  <a:pt x="4866804" y="2013272"/>
                </a:lnTo>
                <a:close/>
                <a:moveTo>
                  <a:pt x="3721849" y="1808102"/>
                </a:moveTo>
                <a:lnTo>
                  <a:pt x="3854624" y="2524110"/>
                </a:lnTo>
                <a:lnTo>
                  <a:pt x="3419634" y="2322178"/>
                </a:lnTo>
                <a:lnTo>
                  <a:pt x="3604566" y="1945430"/>
                </a:lnTo>
                <a:close/>
                <a:moveTo>
                  <a:pt x="2301472" y="1771765"/>
                </a:moveTo>
                <a:lnTo>
                  <a:pt x="3237442" y="2134997"/>
                </a:lnTo>
                <a:lnTo>
                  <a:pt x="3266331" y="2949530"/>
                </a:lnTo>
                <a:lnTo>
                  <a:pt x="1897852" y="4318008"/>
                </a:lnTo>
                <a:lnTo>
                  <a:pt x="134565" y="4318008"/>
                </a:lnTo>
                <a:lnTo>
                  <a:pt x="0" y="4183443"/>
                </a:lnTo>
                <a:lnTo>
                  <a:pt x="0" y="2855805"/>
                </a:lnTo>
                <a:close/>
                <a:moveTo>
                  <a:pt x="5243699" y="652159"/>
                </a:moveTo>
                <a:lnTo>
                  <a:pt x="5058767" y="1028908"/>
                </a:lnTo>
                <a:lnTo>
                  <a:pt x="4960786" y="983422"/>
                </a:lnTo>
                <a:close/>
                <a:moveTo>
                  <a:pt x="3473588" y="405712"/>
                </a:moveTo>
                <a:lnTo>
                  <a:pt x="4094196" y="1366894"/>
                </a:lnTo>
                <a:lnTo>
                  <a:pt x="3778134" y="1741309"/>
                </a:lnTo>
                <a:lnTo>
                  <a:pt x="2824519" y="1808100"/>
                </a:lnTo>
                <a:close/>
                <a:moveTo>
                  <a:pt x="4454991" y="0"/>
                </a:moveTo>
                <a:lnTo>
                  <a:pt x="5373076" y="32358"/>
                </a:lnTo>
                <a:lnTo>
                  <a:pt x="4628717" y="1349015"/>
                </a:lnTo>
                <a:lnTo>
                  <a:pt x="4094010" y="779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 userDrawn="1">
            <p:ph sz="half" idx="1"/>
          </p:nvPr>
        </p:nvSpPr>
        <p:spPr>
          <a:xfrm>
            <a:off x="906843" y="3429050"/>
            <a:ext cx="4522314" cy="2762949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 userDrawn="1">
            <p:ph type="body" sz="quarter" idx="12"/>
          </p:nvPr>
        </p:nvSpPr>
        <p:spPr>
          <a:xfrm>
            <a:off x="6774740" y="3429000"/>
            <a:ext cx="4522407" cy="2762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EF984BB-176D-4924-ADAD-52FBC95B07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06463" y="2278063"/>
            <a:ext cx="4522787" cy="885825"/>
          </a:xfrm>
        </p:spPr>
        <p:txBody>
          <a:bodyPr anchor="ctr"/>
          <a:lstStyle>
            <a:lvl1pPr marL="0" indent="0">
              <a:buNone/>
              <a:defRPr sz="8000" b="1">
                <a:latin typeface="+mj-lt"/>
              </a:defRPr>
            </a:lvl1pPr>
            <a:lvl2pPr marL="266700" indent="0">
              <a:buNone/>
              <a:defRPr sz="8000">
                <a:latin typeface="+mj-lt"/>
              </a:defRPr>
            </a:lvl2pPr>
            <a:lvl3pPr marL="542925" indent="0">
              <a:buNone/>
              <a:defRPr sz="8000">
                <a:latin typeface="+mj-lt"/>
              </a:defRPr>
            </a:lvl3pPr>
            <a:lvl4pPr marL="809625" indent="0">
              <a:buNone/>
              <a:defRPr sz="8000">
                <a:latin typeface="+mj-lt"/>
              </a:defRPr>
            </a:lvl4pPr>
            <a:lvl5pPr marL="1076325" indent="0">
              <a:buNone/>
              <a:defRPr sz="8000">
                <a:latin typeface="+mj-lt"/>
              </a:defRPr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59BE1D7-885A-4749-99BA-6909D64AFA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2750" y="2278063"/>
            <a:ext cx="4522787" cy="885825"/>
          </a:xfrm>
        </p:spPr>
        <p:txBody>
          <a:bodyPr anchor="ctr"/>
          <a:lstStyle>
            <a:lvl1pPr marL="0" indent="0">
              <a:buNone/>
              <a:defRPr sz="8000" b="1" i="0"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cxnSp>
        <p:nvCxnSpPr>
          <p:cNvPr id="10" name="Straight Connector 9" descr="Middle divider line">
            <a:extLst>
              <a:ext uri="{FF2B5EF4-FFF2-40B4-BE49-F238E27FC236}">
                <a16:creationId xmlns:a16="http://schemas.microsoft.com/office/drawing/2014/main" id="{2B940646-DE40-4E0F-AE42-6530784C9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096000" y="1391763"/>
            <a:ext cx="0" cy="4588123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449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AAF5B5B-E896-400A-9E43-EAF605A0AC8B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A2F5A3D-36C4-4B97-A62C-2AEA3B6FC1CF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B474E17-6556-4551-AD1B-351EE2DA98E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860E6D1-2C9F-477C-AE22-BFF5ADE85C60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5EC6C60-C605-4022-9718-ED56F34D6448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47BB28-400F-4C54-ADDA-0055CEB6593B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86F148-99E1-4ED6-B4DA-151A6DB27D67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A0565DA-6430-4984-ACB6-E7FACACC71AF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DE18DFF-F9E6-4839-817B-4DD871CEAE6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0038A3A-7324-4606-9C92-00C9AB1759F4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C0291BA-50C5-406F-B24E-14C9CAF652D7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52EBA81-38BC-4DF6-93C3-4A1A02FD2789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F80622-5597-45AD-92C3-2C4C3797720A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833793E-EB91-43B4-8444-36ADD2A48E55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472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337FD81-6DFD-43B7-A7D9-59E45ECDF3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17B7460-0559-435A-9C2F-1B12BC6CE1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EA7B8348-A00A-4AAE-B1F6-924515577B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0000" y="1581663"/>
            <a:ext cx="5472000" cy="46080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521CFCD-C079-4019-942D-035558CAFC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8002" y="1151785"/>
            <a:ext cx="5483998" cy="354868"/>
          </a:xfrm>
        </p:spPr>
        <p:txBody>
          <a:bodyPr vert="horz" lIns="0" tIns="0" rIns="0" bIns="0" rtlCol="0" anchor="t">
            <a:noAutofit/>
          </a:bodyPr>
          <a:lstStyle>
            <a:lvl1pPr marL="0" indent="0">
              <a:buNone/>
              <a:defRPr lang="en-US" sz="2400" b="1"/>
            </a:lvl1pPr>
          </a:lstStyle>
          <a:p>
            <a:pPr marL="266700" lvl="0" indent="-266700"/>
            <a:r>
              <a:rPr lang="en-US" noProof="0"/>
              <a:t>Edit Master text styles</a:t>
            </a:r>
          </a:p>
        </p:txBody>
      </p:sp>
      <p:cxnSp>
        <p:nvCxnSpPr>
          <p:cNvPr id="28" name="Straight Connector 27" descr="Center divider line">
            <a:extLst>
              <a:ext uri="{FF2B5EF4-FFF2-40B4-BE49-F238E27FC236}">
                <a16:creationId xmlns:a16="http://schemas.microsoft.com/office/drawing/2014/main" id="{AEACA101-2521-41AA-8F51-FF0BF783E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096000" y="2438720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396" y="2463936"/>
            <a:ext cx="3726003" cy="3314545"/>
          </a:xfrm>
          <a:prstGeom prst="rightArrowCallout">
            <a:avLst>
              <a:gd name="adj1" fmla="val 50000"/>
              <a:gd name="adj2" fmla="val 2500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13985" y="2463801"/>
            <a:ext cx="3726469" cy="3314200"/>
          </a:xfrm>
          <a:prstGeom prst="rightArrowCallout">
            <a:avLst>
              <a:gd name="adj1" fmla="val 50000"/>
              <a:gd name="adj2" fmla="val 25000"/>
              <a:gd name="adj3" fmla="val 16186"/>
              <a:gd name="adj4" fmla="val 80493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83985" y="2463801"/>
            <a:ext cx="2963619" cy="3314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8E9D1B9-1C3A-4397-B3B4-9A921D64159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4F049D-3C57-44BB-ACE2-1363AF36D9E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44236" y="1647240"/>
            <a:ext cx="2975578" cy="648000"/>
          </a:xfrm>
          <a:ln>
            <a:solidFill>
              <a:schemeClr val="accent1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9B793F-A64B-475C-96F3-FB40100E01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08336" y="1647040"/>
            <a:ext cx="2975578" cy="648000"/>
          </a:xfrm>
          <a:ln>
            <a:solidFill>
              <a:schemeClr val="accent2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F53567-5287-43FB-B07E-A12F3AEEDB9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483986" y="1647240"/>
            <a:ext cx="2975578" cy="648000"/>
          </a:xfrm>
          <a:ln>
            <a:solidFill>
              <a:schemeClr val="accent3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</p:spTree>
    <p:extLst>
      <p:ext uri="{BB962C8B-B14F-4D97-AF65-F5344CB8AC3E}">
        <p14:creationId xmlns:p14="http://schemas.microsoft.com/office/powerpoint/2010/main" val="3755733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2158F80-0C1A-4B9E-9335-A5A0015187F7}"/>
              </a:ext>
            </a:extLst>
          </p:cNvPr>
          <p:cNvCxnSpPr/>
          <p:nvPr userDrawn="1"/>
        </p:nvCxnSpPr>
        <p:spPr>
          <a:xfrm>
            <a:off x="431800" y="3866682"/>
            <a:ext cx="11339513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723DA611-B88C-4D7E-82A4-5E4CA9DC2E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29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180A0FA4-75CD-4A61-AA79-9C3C5F97ED8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EBB89A53-1B07-4560-B98E-03BECDB832C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381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22D34AD8-D83D-4409-A418-C00840A085A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758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3EAA6A46-63F3-49A5-8E0B-758176E4429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4785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BB051A6E-4868-4F3F-93DB-AD07020E934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0771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61519886-189E-4C69-AEED-FD9BDD3E567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31986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0F084DDF-04EE-46A9-9F77-D5FD94D1B54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9188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743DE8AB-BF74-4CC9-AD19-8BBBF44867A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6390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2ECC5C24-2CE5-491E-89DC-F9C5AE98B06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67995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ADB0F187-5781-4076-B761-264B1C683A6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73591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B2E776B2-D388-4243-80AE-BD8AF47C8A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20793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79F3A104-EDC0-4A25-9585-3F9F8C1022C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1519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23DA3E7C-9F0E-4A57-B6EA-C01C72788E9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62398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A8ABC110-DC97-4A71-9A16-67581EAC989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959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81058125-332B-41A7-BCD5-72CAE3F9F97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56801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E32DE8FD-6391-4094-BAEC-CC0836CC67E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04002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5C53C0F3-9308-422B-BC6E-1ACA5029027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51204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06DFFA03-9EA6-4F70-9519-AB1361BAF7C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9840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49CD8693-3557-4241-BB88-518160D989C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5608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4884DF69-4936-4F90-BFB8-ED04A228DA2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9280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00804F61-8052-4AD8-8370-ED72B261BC2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034414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313F370F-A9EC-477E-BED7-BF4E875274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0011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9E687ADD-FE6C-441E-991F-E71EA0572C3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87213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5E0252B4-80AE-40E9-BA32-6EDAAC625211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081616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8A807DF0-23B6-4B83-B3F6-8D0BE9A851F6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128818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F3591345-36C8-481A-AD5B-5F69B03D171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360988" y="2190750"/>
            <a:ext cx="1793875" cy="561975"/>
          </a:xfrm>
          <a:noFill/>
          <a:ln>
            <a:noFill/>
          </a:ln>
        </p:spPr>
        <p:txBody>
          <a:bodyPr tIns="36000" anchor="t"/>
          <a:lstStyle>
            <a:lvl1pPr marL="0" indent="0" algn="ctr"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50" name="Text Placeholder 36">
            <a:extLst>
              <a:ext uri="{FF2B5EF4-FFF2-40B4-BE49-F238E27FC236}">
                <a16:creationId xmlns:a16="http://schemas.microsoft.com/office/drawing/2014/main" id="{954C0732-1924-4A1B-9272-95C51D0B36FE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395728" y="2531196"/>
            <a:ext cx="1724394" cy="18580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</p:spTree>
    <p:extLst>
      <p:ext uri="{BB962C8B-B14F-4D97-AF65-F5344CB8AC3E}">
        <p14:creationId xmlns:p14="http://schemas.microsoft.com/office/powerpoint/2010/main" val="906707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03945" y="3995705"/>
            <a:ext cx="1964171" cy="216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55887" y="3995705"/>
            <a:ext cx="1964171" cy="216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07829" y="3991240"/>
            <a:ext cx="1964171" cy="216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03945" y="3424428"/>
            <a:ext cx="1964170" cy="504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55887" y="3424428"/>
            <a:ext cx="1964171" cy="504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807830" y="3424428"/>
            <a:ext cx="1964170" cy="504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806A4855-25AA-40D4-B1A4-A271486B6C9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31800" y="2808242"/>
            <a:ext cx="1505966" cy="150596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31E10A24-B676-4117-9507-B4B0EB406F0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83742" y="2808242"/>
            <a:ext cx="1505966" cy="150596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6549D851-9848-44AC-937A-9B1EF867E59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135683" y="2808242"/>
            <a:ext cx="1505966" cy="150596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6DD16A0-27CF-480C-8ADD-7BB99E0031A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7CA876-2153-4136-850D-EE098BDC242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103945" y="4311393"/>
            <a:ext cx="1964172" cy="1130300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9B21C2-C689-49C2-B45F-14C5C53A587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955887" y="4311393"/>
            <a:ext cx="1963737" cy="1130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33D8E11-F7FD-4AD9-BEC6-78C6500F817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807829" y="4311393"/>
            <a:ext cx="1981200" cy="11382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/>
              <a:t>Short Bio</a:t>
            </a:r>
          </a:p>
        </p:txBody>
      </p:sp>
    </p:spTree>
    <p:extLst>
      <p:ext uri="{BB962C8B-B14F-4D97-AF65-F5344CB8AC3E}">
        <p14:creationId xmlns:p14="http://schemas.microsoft.com/office/powerpoint/2010/main" val="36241199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40113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8426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56739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65052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40113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48426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56739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01E9EA3-8BD6-4531-812C-663C75428B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65052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1800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4089E01F-0C47-4C6A-A9A8-A1A7E470F31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17088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806A4855-25AA-40D4-B1A4-A271486B6C9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62540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31E10A24-B676-4117-9507-B4B0EB406F0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533714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6549D851-9848-44AC-937A-9B1EF867E59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442027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22">
            <a:extLst>
              <a:ext uri="{FF2B5EF4-FFF2-40B4-BE49-F238E27FC236}">
                <a16:creationId xmlns:a16="http://schemas.microsoft.com/office/drawing/2014/main" id="{B765F5D3-7CB7-4E55-8217-E9EEA9F2945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8350340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8CB2CA38-4C7F-4D6B-9B34-606F1A007A17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25865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DA42CA-D117-4AF7-9FEC-03EB2BBB756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73363" y="3925888"/>
            <a:ext cx="1800000" cy="504825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F9CEF5A-8DCE-4156-9138-C113C0D3A79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973363" y="4505325"/>
            <a:ext cx="1800000" cy="9001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503510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29137C9-7B18-454C-AB56-2B4631DFE59D}"/>
              </a:ext>
            </a:extLst>
          </p:cNvPr>
          <p:cNvSpPr/>
          <p:nvPr userDrawn="1"/>
        </p:nvSpPr>
        <p:spPr>
          <a:xfrm rot="14199158">
            <a:off x="10161654" y="-236402"/>
            <a:ext cx="1957093" cy="1399810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57093" h="1399810">
                <a:moveTo>
                  <a:pt x="0" y="318772"/>
                </a:moveTo>
                <a:lnTo>
                  <a:pt x="858544" y="36067"/>
                </a:lnTo>
                <a:lnTo>
                  <a:pt x="1957093" y="0"/>
                </a:lnTo>
                <a:lnTo>
                  <a:pt x="1012700" y="1399810"/>
                </a:lnTo>
                <a:lnTo>
                  <a:pt x="172487" y="1221089"/>
                </a:lnTo>
                <a:lnTo>
                  <a:pt x="0" y="31877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6973557">
            <a:off x="9799840" y="198216"/>
            <a:ext cx="748251" cy="780669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5483574">
            <a:off x="9854193" y="80859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ACAC53-33A6-4BBC-8C68-0C56D0B39F57}"/>
              </a:ext>
            </a:extLst>
          </p:cNvPr>
          <p:cNvSpPr/>
          <p:nvPr userDrawn="1"/>
        </p:nvSpPr>
        <p:spPr>
          <a:xfrm rot="14235708">
            <a:off x="11753205" y="112024"/>
            <a:ext cx="332291" cy="247882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  <a:gd name="connsiteX0" fmla="*/ 0 w 1449157"/>
              <a:gd name="connsiteY0" fmla="*/ 282705 h 1363743"/>
              <a:gd name="connsiteX1" fmla="*/ 858544 w 1449157"/>
              <a:gd name="connsiteY1" fmla="*/ 0 h 1363743"/>
              <a:gd name="connsiteX2" fmla="*/ 1449157 w 1449157"/>
              <a:gd name="connsiteY2" fmla="*/ 715834 h 1363743"/>
              <a:gd name="connsiteX3" fmla="*/ 1012700 w 1449157"/>
              <a:gd name="connsiteY3" fmla="*/ 1363743 h 1363743"/>
              <a:gd name="connsiteX4" fmla="*/ 172487 w 1449157"/>
              <a:gd name="connsiteY4" fmla="*/ 1185022 h 1363743"/>
              <a:gd name="connsiteX5" fmla="*/ 0 w 1449157"/>
              <a:gd name="connsiteY5" fmla="*/ 282705 h 1363743"/>
              <a:gd name="connsiteX0" fmla="*/ 0 w 1449157"/>
              <a:gd name="connsiteY0" fmla="*/ 0 h 1081038"/>
              <a:gd name="connsiteX1" fmla="*/ 1449157 w 1449157"/>
              <a:gd name="connsiteY1" fmla="*/ 433129 h 1081038"/>
              <a:gd name="connsiteX2" fmla="*/ 1012700 w 1449157"/>
              <a:gd name="connsiteY2" fmla="*/ 1081038 h 1081038"/>
              <a:gd name="connsiteX3" fmla="*/ 172487 w 1449157"/>
              <a:gd name="connsiteY3" fmla="*/ 902317 h 1081038"/>
              <a:gd name="connsiteX4" fmla="*/ 0 w 1449157"/>
              <a:gd name="connsiteY4" fmla="*/ 0 h 108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9157" h="1081038">
                <a:moveTo>
                  <a:pt x="0" y="0"/>
                </a:moveTo>
                <a:lnTo>
                  <a:pt x="1449157" y="433129"/>
                </a:lnTo>
                <a:lnTo>
                  <a:pt x="1012700" y="1081038"/>
                </a:lnTo>
                <a:lnTo>
                  <a:pt x="172487" y="90231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86A7C4-9F1E-4F96-8AD9-5B75BEE364BE}"/>
              </a:ext>
            </a:extLst>
          </p:cNvPr>
          <p:cNvSpPr/>
          <p:nvPr userDrawn="1"/>
        </p:nvSpPr>
        <p:spPr>
          <a:xfrm rot="13336516">
            <a:off x="10313236" y="1084299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63BFE72-A1DE-4CFE-9B52-553C99D52699}"/>
              </a:ext>
            </a:extLst>
          </p:cNvPr>
          <p:cNvSpPr/>
          <p:nvPr userDrawn="1"/>
        </p:nvSpPr>
        <p:spPr>
          <a:xfrm rot="5738060">
            <a:off x="9844293" y="1032301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C266CD9-D77B-4B4D-8673-531E2784C610}"/>
              </a:ext>
            </a:extLst>
          </p:cNvPr>
          <p:cNvSpPr/>
          <p:nvPr userDrawn="1"/>
        </p:nvSpPr>
        <p:spPr>
          <a:xfrm rot="8291645">
            <a:off x="10081798" y="798094"/>
            <a:ext cx="371360" cy="273702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989658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No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03350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494607" y="2237328"/>
            <a:ext cx="7202786" cy="1449788"/>
          </a:xfrm>
          <a:solidFill>
            <a:schemeClr val="tx1">
              <a:alpha val="80000"/>
            </a:schemeClr>
          </a:solidFill>
        </p:spPr>
        <p:txBody>
          <a:bodyPr lIns="288000" rIns="2160000" bIns="144000" anchor="b" anchorCtr="0"/>
          <a:lstStyle>
            <a:lvl1pPr algn="r">
              <a:defRPr sz="66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7" y="3684672"/>
            <a:ext cx="5282503" cy="1604172"/>
          </a:xfrm>
          <a:solidFill>
            <a:schemeClr val="tx1">
              <a:alpha val="90000"/>
            </a:schemeClr>
          </a:solidFill>
        </p:spPr>
        <p:txBody>
          <a:bodyPr lIns="216000" tIns="144000" rIns="576000"/>
          <a:lstStyle>
            <a:lvl1pPr marL="0" indent="0" algn="r">
              <a:buNone/>
              <a:defRPr sz="21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688AEDF-1396-4322-8818-9D1C7976FCDF}"/>
              </a:ext>
            </a:extLst>
          </p:cNvPr>
          <p:cNvCxnSpPr>
            <a:cxnSpLocks/>
          </p:cNvCxnSpPr>
          <p:nvPr userDrawn="1"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C122267-81F5-4D7C-8854-830FD491A4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67000" y="4142258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Contact Number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624B9A-AB57-40B6-89A6-D34ED60BBF0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67000" y="4448040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61EA5FFD-797F-43FF-B13A-5DA8C820EE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65008" y="2587752"/>
            <a:ext cx="1344168" cy="7040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Logo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436EF9B-F86C-114A-BB87-C439E5F1299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67000" y="4753821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Website Address</a:t>
            </a:r>
          </a:p>
        </p:txBody>
      </p:sp>
    </p:spTree>
    <p:extLst>
      <p:ext uri="{BB962C8B-B14F-4D97-AF65-F5344CB8AC3E}">
        <p14:creationId xmlns:p14="http://schemas.microsoft.com/office/powerpoint/2010/main" val="34759506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768422"/>
            <a:ext cx="6840000" cy="2387600"/>
          </a:xfrm>
          <a:solidFill>
            <a:schemeClr val="tx1">
              <a:alpha val="80000"/>
            </a:schemeClr>
          </a:solidFill>
        </p:spPr>
        <p:txBody>
          <a:bodyPr lIns="432000" rIns="432000" bIns="144000" anchor="b"/>
          <a:lstStyle>
            <a:lvl1pPr algn="l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53578"/>
            <a:ext cx="6840000" cy="936000"/>
          </a:xfrm>
          <a:solidFill>
            <a:schemeClr val="tx1">
              <a:alpha val="90000"/>
            </a:schemeClr>
          </a:solidFill>
        </p:spPr>
        <p:txBody>
          <a:bodyPr lIns="432000" tIns="144000"/>
          <a:lstStyle>
            <a:lvl1pPr marL="0" indent="0" algn="l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3A733F0-30A3-4125-9B9B-2A07E1461F1B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E236A80-227E-4FE4-AA47-7802636969A0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AF58058-47D7-451D-B2D5-713873CFA06B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6D9AC51-13A8-43F2-B0AE-A475CD84575E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BA8CC4C-FA3C-45FB-A5CE-C0F41063A4AA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20D0EA4-6C0E-4F3B-B209-84132CF9DCEE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2637900-ABE5-44BB-8955-B59B20FACF68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78CEF9-0D4E-43CF-A1AC-B8A752A7EDD3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57165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0052C3A-3942-4B16-A466-441F8E3C2260}"/>
              </a:ext>
            </a:extLst>
          </p:cNvPr>
          <p:cNvSpPr/>
          <p:nvPr userDrawn="1"/>
        </p:nvSpPr>
        <p:spPr>
          <a:xfrm>
            <a:off x="0" y="2539992"/>
            <a:ext cx="5373076" cy="4318008"/>
          </a:xfrm>
          <a:custGeom>
            <a:avLst/>
            <a:gdLst>
              <a:gd name="connsiteX0" fmla="*/ 4972877 w 5373076"/>
              <a:gd name="connsiteY0" fmla="*/ 1816430 h 4318008"/>
              <a:gd name="connsiteX1" fmla="*/ 5211912 w 5373076"/>
              <a:gd name="connsiteY1" fmla="*/ 2046590 h 4318008"/>
              <a:gd name="connsiteX2" fmla="*/ 4866804 w 5373076"/>
              <a:gd name="connsiteY2" fmla="*/ 2013272 h 4318008"/>
              <a:gd name="connsiteX3" fmla="*/ 3721849 w 5373076"/>
              <a:gd name="connsiteY3" fmla="*/ 1808102 h 4318008"/>
              <a:gd name="connsiteX4" fmla="*/ 3854624 w 5373076"/>
              <a:gd name="connsiteY4" fmla="*/ 2524110 h 4318008"/>
              <a:gd name="connsiteX5" fmla="*/ 3419634 w 5373076"/>
              <a:gd name="connsiteY5" fmla="*/ 2322178 h 4318008"/>
              <a:gd name="connsiteX6" fmla="*/ 3604566 w 5373076"/>
              <a:gd name="connsiteY6" fmla="*/ 1945430 h 4318008"/>
              <a:gd name="connsiteX7" fmla="*/ 2301472 w 5373076"/>
              <a:gd name="connsiteY7" fmla="*/ 1771765 h 4318008"/>
              <a:gd name="connsiteX8" fmla="*/ 3237442 w 5373076"/>
              <a:gd name="connsiteY8" fmla="*/ 2134997 h 4318008"/>
              <a:gd name="connsiteX9" fmla="*/ 3266331 w 5373076"/>
              <a:gd name="connsiteY9" fmla="*/ 2949530 h 4318008"/>
              <a:gd name="connsiteX10" fmla="*/ 1897852 w 5373076"/>
              <a:gd name="connsiteY10" fmla="*/ 4318008 h 4318008"/>
              <a:gd name="connsiteX11" fmla="*/ 134565 w 5373076"/>
              <a:gd name="connsiteY11" fmla="*/ 4318008 h 4318008"/>
              <a:gd name="connsiteX12" fmla="*/ 0 w 5373076"/>
              <a:gd name="connsiteY12" fmla="*/ 4183443 h 4318008"/>
              <a:gd name="connsiteX13" fmla="*/ 0 w 5373076"/>
              <a:gd name="connsiteY13" fmla="*/ 2855805 h 4318008"/>
              <a:gd name="connsiteX14" fmla="*/ 5243699 w 5373076"/>
              <a:gd name="connsiteY14" fmla="*/ 652159 h 4318008"/>
              <a:gd name="connsiteX15" fmla="*/ 5058767 w 5373076"/>
              <a:gd name="connsiteY15" fmla="*/ 1028908 h 4318008"/>
              <a:gd name="connsiteX16" fmla="*/ 4960786 w 5373076"/>
              <a:gd name="connsiteY16" fmla="*/ 983422 h 4318008"/>
              <a:gd name="connsiteX17" fmla="*/ 3473588 w 5373076"/>
              <a:gd name="connsiteY17" fmla="*/ 405712 h 4318008"/>
              <a:gd name="connsiteX18" fmla="*/ 4094196 w 5373076"/>
              <a:gd name="connsiteY18" fmla="*/ 1366894 h 4318008"/>
              <a:gd name="connsiteX19" fmla="*/ 3778134 w 5373076"/>
              <a:gd name="connsiteY19" fmla="*/ 1741309 h 4318008"/>
              <a:gd name="connsiteX20" fmla="*/ 2824519 w 5373076"/>
              <a:gd name="connsiteY20" fmla="*/ 1808100 h 4318008"/>
              <a:gd name="connsiteX21" fmla="*/ 4454991 w 5373076"/>
              <a:gd name="connsiteY21" fmla="*/ 0 h 4318008"/>
              <a:gd name="connsiteX22" fmla="*/ 5373076 w 5373076"/>
              <a:gd name="connsiteY22" fmla="*/ 32358 h 4318008"/>
              <a:gd name="connsiteX23" fmla="*/ 4628717 w 5373076"/>
              <a:gd name="connsiteY23" fmla="*/ 1349015 h 4318008"/>
              <a:gd name="connsiteX24" fmla="*/ 4094010 w 5373076"/>
              <a:gd name="connsiteY24" fmla="*/ 779481 h 43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373076" h="4318008">
                <a:moveTo>
                  <a:pt x="4972877" y="1816430"/>
                </a:moveTo>
                <a:lnTo>
                  <a:pt x="5211912" y="2046590"/>
                </a:lnTo>
                <a:lnTo>
                  <a:pt x="4866804" y="2013272"/>
                </a:lnTo>
                <a:close/>
                <a:moveTo>
                  <a:pt x="3721849" y="1808102"/>
                </a:moveTo>
                <a:lnTo>
                  <a:pt x="3854624" y="2524110"/>
                </a:lnTo>
                <a:lnTo>
                  <a:pt x="3419634" y="2322178"/>
                </a:lnTo>
                <a:lnTo>
                  <a:pt x="3604566" y="1945430"/>
                </a:lnTo>
                <a:close/>
                <a:moveTo>
                  <a:pt x="2301472" y="1771765"/>
                </a:moveTo>
                <a:lnTo>
                  <a:pt x="3237442" y="2134997"/>
                </a:lnTo>
                <a:lnTo>
                  <a:pt x="3266331" y="2949530"/>
                </a:lnTo>
                <a:lnTo>
                  <a:pt x="1897852" y="4318008"/>
                </a:lnTo>
                <a:lnTo>
                  <a:pt x="134565" y="4318008"/>
                </a:lnTo>
                <a:lnTo>
                  <a:pt x="0" y="4183443"/>
                </a:lnTo>
                <a:lnTo>
                  <a:pt x="0" y="2855805"/>
                </a:lnTo>
                <a:close/>
                <a:moveTo>
                  <a:pt x="5243699" y="652159"/>
                </a:moveTo>
                <a:lnTo>
                  <a:pt x="5058767" y="1028908"/>
                </a:lnTo>
                <a:lnTo>
                  <a:pt x="4960786" y="983422"/>
                </a:lnTo>
                <a:close/>
                <a:moveTo>
                  <a:pt x="3473588" y="405712"/>
                </a:moveTo>
                <a:lnTo>
                  <a:pt x="4094196" y="1366894"/>
                </a:lnTo>
                <a:lnTo>
                  <a:pt x="3778134" y="1741309"/>
                </a:lnTo>
                <a:lnTo>
                  <a:pt x="2824519" y="1808100"/>
                </a:lnTo>
                <a:close/>
                <a:moveTo>
                  <a:pt x="4454991" y="0"/>
                </a:moveTo>
                <a:lnTo>
                  <a:pt x="5373076" y="32358"/>
                </a:lnTo>
                <a:lnTo>
                  <a:pt x="4628717" y="1349015"/>
                </a:lnTo>
                <a:lnTo>
                  <a:pt x="4094010" y="779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00252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73E47D5-BDE7-46E7-8C4E-6111A41AF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4D90A547-C01D-42BC-98ED-831FDD76F3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EBF3BE3-47D8-4511-B598-743DF88DF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3311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1434632-BEE5-428E-872A-794325BA8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CB95FD3-7DAC-4417-8633-7EFA4852E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4CDAD6C-9665-443F-B344-147513A6C1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947631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64878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ctagon 6">
            <a:extLst>
              <a:ext uri="{FF2B5EF4-FFF2-40B4-BE49-F238E27FC236}">
                <a16:creationId xmlns:a16="http://schemas.microsoft.com/office/drawing/2014/main" id="{12B87281-2FCA-44C5-BFC9-FD653787EFC4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40000" cy="46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188628"/>
            <a:ext cx="878494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369" y="6155190"/>
            <a:ext cx="432000" cy="432000"/>
          </a:xfrm>
          <a:prstGeom prst="ellipse">
            <a:avLst/>
          </a:prstGeom>
          <a:noFill/>
          <a:ln w="3175">
            <a:solidFill>
              <a:schemeClr val="accent1"/>
            </a:solidFill>
          </a:ln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66BF03E-F48E-4C0A-9078-07AC4DDF896A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F827500-FC74-463C-9312-BC59104AEBD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0EE18F-610D-4230-BA82-4E5007401ADD}"/>
              </a:ext>
            </a:extLst>
          </p:cNvPr>
          <p:cNvSpPr txBox="1"/>
          <p:nvPr userDrawn="1"/>
        </p:nvSpPr>
        <p:spPr>
          <a:xfrm>
            <a:off x="8734570" y="6278857"/>
            <a:ext cx="2510557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200" noProof="0" dirty="0">
                <a:solidFill>
                  <a:schemeClr val="tx2"/>
                </a:solidFill>
                <a:latin typeface="+mj-lt"/>
              </a:rPr>
              <a:t>Your Logo or Name Here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AF375EA-F235-4EAA-A52F-D6BF0D6EDDCA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3C8C5B-6356-4B7C-887C-A436D7DB4059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120C00-0FF6-411F-B2D6-C625ED6BD241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D142C1D-78E5-4AD5-BEF3-C015D6E3FEBD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00D9306-2240-47FF-AA2F-DC7C26A008A4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64" r:id="rId3"/>
    <p:sldLayoutId id="2147483650" r:id="rId4"/>
    <p:sldLayoutId id="2147483652" r:id="rId5"/>
    <p:sldLayoutId id="2147483656" r:id="rId6"/>
    <p:sldLayoutId id="2147483657" r:id="rId7"/>
    <p:sldLayoutId id="2147483668" r:id="rId8"/>
    <p:sldLayoutId id="2147483670" r:id="rId9"/>
    <p:sldLayoutId id="2147483653" r:id="rId10"/>
    <p:sldLayoutId id="2147483673" r:id="rId11"/>
    <p:sldLayoutId id="2147483674" r:id="rId12"/>
    <p:sldLayoutId id="2147483676" r:id="rId13"/>
    <p:sldLayoutId id="2147483677" r:id="rId14"/>
    <p:sldLayoutId id="2147483654" r:id="rId15"/>
    <p:sldLayoutId id="2147483660" r:id="rId16"/>
    <p:sldLayoutId id="2147483661" r:id="rId17"/>
    <p:sldLayoutId id="2147483678" r:id="rId18"/>
    <p:sldLayoutId id="2147483686" r:id="rId19"/>
    <p:sldLayoutId id="2147483687" r:id="rId20"/>
    <p:sldLayoutId id="2147483689" r:id="rId21"/>
    <p:sldLayoutId id="2147483690" r:id="rId22"/>
    <p:sldLayoutId id="2147483688" r:id="rId2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24620"/>
          <a:stretch/>
        </p:blipFill>
        <p:spPr>
          <a:xfrm>
            <a:off x="0" y="1209417"/>
            <a:ext cx="12192000" cy="472473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E3EA56B-BEB0-4656-A20B-D15F03B7AC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" y="1768422"/>
            <a:ext cx="9208395" cy="2387600"/>
          </a:xfrm>
        </p:spPr>
        <p:txBody>
          <a:bodyPr/>
          <a:lstStyle/>
          <a:p>
            <a:pPr algn="just"/>
            <a:r>
              <a:rPr lang="en-US" dirty="0"/>
              <a:t>Development of innovative anodes for energy-efficient electro-oxidation of contaminants in wastewater</a:t>
            </a:r>
            <a:endParaRPr lang="en-US" sz="3200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DA0FE6D5-D475-4CBB-A6C2-E3D991A36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4248248"/>
            <a:ext cx="6840000" cy="594207"/>
          </a:xfrm>
        </p:spPr>
        <p:txBody>
          <a:bodyPr/>
          <a:lstStyle/>
          <a:p>
            <a:r>
              <a:rPr lang="en-US" dirty="0"/>
              <a:t>Speaker: Keyvan </a:t>
            </a:r>
            <a:r>
              <a:rPr lang="en-US" dirty="0" err="1"/>
              <a:t>Mirehbar</a:t>
            </a:r>
            <a:br>
              <a:rPr lang="en-US" dirty="0"/>
            </a:br>
            <a:endParaRPr lang="en-US" dirty="0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B6D0B8EE-8E06-4051-87BF-62C153F3F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308689">
            <a:off x="8862977" y="1133469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Instituto IMDEA Energía – MATERPLAT">
            <a:extLst>
              <a:ext uri="{FF2B5EF4-FFF2-40B4-BE49-F238E27FC236}">
                <a16:creationId xmlns:a16="http://schemas.microsoft.com/office/drawing/2014/main" id="{84959F13-B267-4870-BA57-D2C532A87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753" y="57899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13" descr="Union Europea">
            <a:extLst>
              <a:ext uri="{FF2B5EF4-FFF2-40B4-BE49-F238E27FC236}">
                <a16:creationId xmlns:a16="http://schemas.microsoft.com/office/drawing/2014/main" id="{24239D0F-3682-41D9-B388-8B1B68BB19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74" r="58405"/>
          <a:stretch>
            <a:fillRect/>
          </a:stretch>
        </p:blipFill>
        <p:spPr bwMode="auto">
          <a:xfrm>
            <a:off x="8620137" y="177426"/>
            <a:ext cx="1175616" cy="94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 Imagen">
            <a:extLst>
              <a:ext uri="{FF2B5EF4-FFF2-40B4-BE49-F238E27FC236}">
                <a16:creationId xmlns:a16="http://schemas.microsoft.com/office/drawing/2014/main" id="{6DB6F276-A5A5-4905-97AD-5A4E56B233A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7" t="29267" r="15850" b="28443"/>
          <a:stretch/>
        </p:blipFill>
        <p:spPr>
          <a:xfrm>
            <a:off x="6753015" y="177426"/>
            <a:ext cx="1876425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3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67A03-63A6-48C5-8110-86F9BEA19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75EE7-555D-4DD3-B1CD-DEAC7E20D9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Chemical Engineering at Science &amp; Research University in Tehran-Iran</a:t>
            </a:r>
          </a:p>
          <a:p>
            <a:r>
              <a:rPr lang="en-US" dirty="0"/>
              <a:t>Water Treatment by Electrolysis Method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6CBF19-281B-4939-9A64-F91213B3D1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2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FEEE52-4B57-4C56-8308-6154E868E4E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Environmental Engineering at Warsaw University of Technology</a:t>
            </a:r>
          </a:p>
          <a:p>
            <a:r>
              <a:rPr lang="en-US" dirty="0"/>
              <a:t>Internal </a:t>
            </a:r>
            <a:r>
              <a:rPr lang="en-US" dirty="0" err="1"/>
              <a:t>Microelectrolysis</a:t>
            </a:r>
            <a:r>
              <a:rPr lang="en-US" dirty="0"/>
              <a:t> in Combination with Advanced oxidation Processes for Landfill leachate treatment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13B848D-5488-4DD6-B4D3-0DF7DF25D2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Universidad </a:t>
            </a:r>
            <a:r>
              <a:rPr lang="en-US" dirty="0" err="1"/>
              <a:t>Autonoma</a:t>
            </a:r>
            <a:r>
              <a:rPr lang="en-US" dirty="0"/>
              <a:t> de Madrid</a:t>
            </a:r>
          </a:p>
          <a:p>
            <a:r>
              <a:rPr lang="en-US" dirty="0"/>
              <a:t>Synthesis and electrochemical characterization of new iron-based nanoparticles as heterogeneous catalysts to be used in hydroxyl and sulfate radical-based water treatments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025E2B9-0664-4418-B7FB-E179A72BDE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0C052F9-D9F9-4641-9447-4C45F74B687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Bachelor’ Degree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D3AFDD0-6C50-4525-BEF1-4562364C926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608211" y="1647240"/>
            <a:ext cx="2975578" cy="648000"/>
          </a:xfrm>
        </p:spPr>
        <p:txBody>
          <a:bodyPr/>
          <a:lstStyle/>
          <a:p>
            <a:r>
              <a:rPr lang="en-US" dirty="0"/>
              <a:t>Master’s Degree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314A617-FA1F-4655-813D-1F0D81FD30A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Research Experience</a:t>
            </a:r>
          </a:p>
        </p:txBody>
      </p:sp>
      <p:pic>
        <p:nvPicPr>
          <p:cNvPr id="11" name="Picture 2" descr="Instituto IMDEA Energía – MATERPLAT">
            <a:extLst>
              <a:ext uri="{FF2B5EF4-FFF2-40B4-BE49-F238E27FC236}">
                <a16:creationId xmlns:a16="http://schemas.microsoft.com/office/drawing/2014/main" id="{B36028C5-264A-4176-B8D0-12B36F46F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753" y="57899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186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uiExpand="1" build="p" animBg="1"/>
      <p:bldP spid="6" grpId="0" uiExpand="1" build="p" animBg="1"/>
      <p:bldP spid="9" grpId="0" uiExpand="1" build="p" animBg="1"/>
      <p:bldP spid="10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28CC1A8-0715-4F3B-905F-56ED73544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631" y="2974213"/>
            <a:ext cx="7039440" cy="468000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HySolChem</a:t>
            </a:r>
            <a:r>
              <a:rPr lang="en-US" dirty="0"/>
              <a:t> is developing an innovative, low-cost reactor for capturing greenhouse gases and producing high-value fuels and chemicals, while contextually removing harmful pollutants from wastewater with photosynthesis.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Photoelectrochemical CO</a:t>
            </a:r>
            <a:r>
              <a:rPr lang="en-US" sz="1000" dirty="0"/>
              <a:t>2</a:t>
            </a:r>
            <a:r>
              <a:rPr lang="en-US" dirty="0"/>
              <a:t>/N</a:t>
            </a:r>
            <a:r>
              <a:rPr lang="en-US" sz="1000" dirty="0"/>
              <a:t>2</a:t>
            </a:r>
            <a:r>
              <a:rPr lang="en-US" dirty="0"/>
              <a:t> reduction</a:t>
            </a:r>
          </a:p>
          <a:p>
            <a:r>
              <a:rPr lang="en-US" dirty="0"/>
              <a:t>Electrochemical oxidation of microplastics/organic pollutants</a:t>
            </a:r>
          </a:p>
          <a:p>
            <a:pPr marL="0" indent="0">
              <a:buNone/>
            </a:pPr>
            <a:r>
              <a:rPr lang="en-US" dirty="0"/>
              <a:t> from wastewater</a:t>
            </a:r>
          </a:p>
          <a:p>
            <a:r>
              <a:rPr lang="en-US" dirty="0"/>
              <a:t>Ion-exchange membranes</a:t>
            </a:r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896FE37-16CC-4151-9F6A-1D4B587054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3</a:t>
            </a:fld>
            <a:endParaRPr lang="en-US" noProof="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1C8E703-811A-4A00-853C-8DD7D6CBEC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102" y="2585107"/>
            <a:ext cx="4439270" cy="3753374"/>
          </a:xfrm>
          <a:prstGeom prst="rect">
            <a:avLst/>
          </a:prstGeom>
        </p:spPr>
      </p:pic>
      <p:sp>
        <p:nvSpPr>
          <p:cNvPr id="6" name="Rectangle 6">
            <a:extLst>
              <a:ext uri="{FF2B5EF4-FFF2-40B4-BE49-F238E27FC236}">
                <a16:creationId xmlns:a16="http://schemas.microsoft.com/office/drawing/2014/main" id="{91FE82C3-E424-4B81-B001-59F12785B303}"/>
              </a:ext>
            </a:extLst>
          </p:cNvPr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hysolchem">
            <a:extLst>
              <a:ext uri="{FF2B5EF4-FFF2-40B4-BE49-F238E27FC236}">
                <a16:creationId xmlns:a16="http://schemas.microsoft.com/office/drawing/2014/main" id="{C53CFDCA-26A1-4CE5-B27C-AE492F015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3387" y="213880"/>
            <a:ext cx="7782489" cy="2371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nstituto IMDEA Energía – MATERPLAT">
            <a:extLst>
              <a:ext uri="{FF2B5EF4-FFF2-40B4-BE49-F238E27FC236}">
                <a16:creationId xmlns:a16="http://schemas.microsoft.com/office/drawing/2014/main" id="{77303BF4-EAB4-4A30-A056-B28E8E6B5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753" y="57899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3" descr="Union Europea">
            <a:extLst>
              <a:ext uri="{FF2B5EF4-FFF2-40B4-BE49-F238E27FC236}">
                <a16:creationId xmlns:a16="http://schemas.microsoft.com/office/drawing/2014/main" id="{4C707AB5-51D8-44E6-A4CF-F62201973E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74" r="58405"/>
          <a:stretch>
            <a:fillRect/>
          </a:stretch>
        </p:blipFill>
        <p:spPr bwMode="auto">
          <a:xfrm>
            <a:off x="8620137" y="177426"/>
            <a:ext cx="1175616" cy="94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55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5D2E552-2000-4446-8D1C-DE18E6C3B8E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4</a:t>
            </a:fld>
            <a:endParaRPr lang="en-US" noProof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59198D-F031-4104-880A-0A544F276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786" y="2145383"/>
            <a:ext cx="8478428" cy="44855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D62079-DF9A-4B1E-8A1E-0090E20A7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6737" y="1364333"/>
            <a:ext cx="3438525" cy="781050"/>
          </a:xfrm>
          <a:prstGeom prst="rect">
            <a:avLst/>
          </a:prstGeom>
        </p:spPr>
      </p:pic>
      <p:pic>
        <p:nvPicPr>
          <p:cNvPr id="7" name="Picture 2" descr="Instituto IMDEA Energía – MATERPLAT">
            <a:extLst>
              <a:ext uri="{FF2B5EF4-FFF2-40B4-BE49-F238E27FC236}">
                <a16:creationId xmlns:a16="http://schemas.microsoft.com/office/drawing/2014/main" id="{9E20B4B6-E4BD-4216-BF9D-87A1A6984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760" y="68094"/>
            <a:ext cx="2840477" cy="147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60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4E6C1-B1C5-40C3-9B90-EF2666FB1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000" y="143759"/>
            <a:ext cx="11340000" cy="432000"/>
          </a:xfrm>
        </p:spPr>
        <p:txBody>
          <a:bodyPr/>
          <a:lstStyle/>
          <a:p>
            <a:r>
              <a:rPr lang="en-US" dirty="0"/>
              <a:t>HYSOLCHEM Main Objectives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869ACF9-B7F9-4774-B207-2EF78971151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744236" y="978145"/>
            <a:ext cx="530772" cy="452016"/>
          </a:xfrm>
        </p:spPr>
        <p:txBody>
          <a:bodyPr/>
          <a:lstStyle/>
          <a:p>
            <a:r>
              <a:rPr lang="en-US" dirty="0"/>
              <a:t>1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0F641-F6F8-461C-9C2D-07E4168758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8924" y="978145"/>
            <a:ext cx="10981782" cy="717912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</p:spPr>
        <p:txBody>
          <a:bodyPr/>
          <a:lstStyle/>
          <a:p>
            <a:r>
              <a:rPr lang="en-US" dirty="0"/>
              <a:t>To integrate ‘design-synthesis’ efforts towards the design of innovative photocathodes based on inorganic oxide semiconductors (IOS)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23B52-8351-4A05-ABAB-5A128EE689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E869ACF9-B7F9-4774-B207-2EF78971151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744236" y="1858773"/>
            <a:ext cx="530772" cy="452016"/>
          </a:xfrm>
        </p:spPr>
        <p:txBody>
          <a:bodyPr/>
          <a:lstStyle/>
          <a:p>
            <a:r>
              <a:rPr lang="en-US" dirty="0"/>
              <a:t>2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E869ACF9-B7F9-4774-B207-2EF78971151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744236" y="2739401"/>
            <a:ext cx="530772" cy="452016"/>
          </a:xfrm>
        </p:spPr>
        <p:txBody>
          <a:bodyPr/>
          <a:lstStyle/>
          <a:p>
            <a:r>
              <a:rPr lang="en-US" dirty="0"/>
              <a:t>3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pic>
        <p:nvPicPr>
          <p:cNvPr id="13" name="Picture 2" descr="Instituto IMDEA Energía – MATERPLAT">
            <a:extLst>
              <a:ext uri="{FF2B5EF4-FFF2-40B4-BE49-F238E27FC236}">
                <a16:creationId xmlns:a16="http://schemas.microsoft.com/office/drawing/2014/main" id="{92DDB3AD-329A-4466-96D1-3A3FDF410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2331" y="-41563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B4FF1139-8CC1-461C-B483-31EB3A920D2C}"/>
              </a:ext>
            </a:extLst>
          </p:cNvPr>
          <p:cNvSpPr txBox="1">
            <a:spLocks/>
          </p:cNvSpPr>
          <p:nvPr/>
        </p:nvSpPr>
        <p:spPr>
          <a:xfrm>
            <a:off x="744236" y="3609809"/>
            <a:ext cx="530772" cy="45201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0" tIns="108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266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29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096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763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4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20BAB39-BA3D-4E6D-96D0-F2743817310A}"/>
              </a:ext>
            </a:extLst>
          </p:cNvPr>
          <p:cNvSpPr txBox="1">
            <a:spLocks/>
          </p:cNvSpPr>
          <p:nvPr/>
        </p:nvSpPr>
        <p:spPr>
          <a:xfrm>
            <a:off x="744236" y="4480217"/>
            <a:ext cx="530772" cy="45201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0" tIns="108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266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29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096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763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5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F763B29B-BED4-4ACB-B0A0-AC0F7F2B457C}"/>
              </a:ext>
            </a:extLst>
          </p:cNvPr>
          <p:cNvSpPr txBox="1">
            <a:spLocks/>
          </p:cNvSpPr>
          <p:nvPr/>
        </p:nvSpPr>
        <p:spPr>
          <a:xfrm>
            <a:off x="744236" y="5366774"/>
            <a:ext cx="530772" cy="45201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0" tIns="108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266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29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096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763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6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843029FB-7131-4D6F-9912-033B46CAF3B5}"/>
              </a:ext>
            </a:extLst>
          </p:cNvPr>
          <p:cNvSpPr txBox="1">
            <a:spLocks/>
          </p:cNvSpPr>
          <p:nvPr/>
        </p:nvSpPr>
        <p:spPr>
          <a:xfrm>
            <a:off x="1528924" y="1849842"/>
            <a:ext cx="10981782" cy="717912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 develop efficient, low-cost and long-duration anodes for the electro-oxidation of microplastics and other organic pollutants in wastewater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C6D744C6-F4C6-4F51-AF9B-31A917891558}"/>
              </a:ext>
            </a:extLst>
          </p:cNvPr>
          <p:cNvSpPr txBox="1">
            <a:spLocks/>
          </p:cNvSpPr>
          <p:nvPr/>
        </p:nvSpPr>
        <p:spPr>
          <a:xfrm>
            <a:off x="1528924" y="2721539"/>
            <a:ext cx="10981782" cy="717912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 design and fabricate ion-exchange membranes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03C0E711-9559-4298-9BEC-2CDEFECB069C}"/>
              </a:ext>
            </a:extLst>
          </p:cNvPr>
          <p:cNvSpPr txBox="1">
            <a:spLocks/>
          </p:cNvSpPr>
          <p:nvPr/>
        </p:nvSpPr>
        <p:spPr>
          <a:xfrm>
            <a:off x="1528924" y="3593236"/>
            <a:ext cx="10981782" cy="717912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 determine the reaction mechanisms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95FD672F-A547-4642-81D5-AC247BC6EDE1}"/>
              </a:ext>
            </a:extLst>
          </p:cNvPr>
          <p:cNvSpPr txBox="1">
            <a:spLocks/>
          </p:cNvSpPr>
          <p:nvPr/>
        </p:nvSpPr>
        <p:spPr>
          <a:xfrm>
            <a:off x="1528924" y="4464933"/>
            <a:ext cx="10981782" cy="717912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 integrate in a solar-powered flow reactor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01DD53C6-B833-4633-BF18-A7146B738347}"/>
              </a:ext>
            </a:extLst>
          </p:cNvPr>
          <p:cNvSpPr txBox="1">
            <a:spLocks/>
          </p:cNvSpPr>
          <p:nvPr/>
        </p:nvSpPr>
        <p:spPr>
          <a:xfrm>
            <a:off x="1528924" y="5336630"/>
            <a:ext cx="10981782" cy="717912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 validate the prototype in a wastewater treatment plant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43B06E04-DA79-4CC6-B507-B0F437F8CAC3}"/>
              </a:ext>
            </a:extLst>
          </p:cNvPr>
          <p:cNvSpPr txBox="1">
            <a:spLocks/>
          </p:cNvSpPr>
          <p:nvPr/>
        </p:nvSpPr>
        <p:spPr>
          <a:xfrm>
            <a:off x="744236" y="6253331"/>
            <a:ext cx="530772" cy="45201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0" tIns="108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266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29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096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7632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7</a:t>
            </a:r>
            <a:br>
              <a:rPr lang="en-US" dirty="0"/>
            </a:br>
            <a:endParaRPr lang="en-US" dirty="0">
              <a:latin typeface="+mn-lt"/>
            </a:endParaRP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4EC472C5-15B7-4545-B439-702791AB5414}"/>
              </a:ext>
            </a:extLst>
          </p:cNvPr>
          <p:cNvSpPr txBox="1">
            <a:spLocks/>
          </p:cNvSpPr>
          <p:nvPr/>
        </p:nvSpPr>
        <p:spPr>
          <a:xfrm>
            <a:off x="1528924" y="6253331"/>
            <a:ext cx="10981782" cy="434507"/>
          </a:xfrm>
          <a:prstGeom prst="rightArrowCallout">
            <a:avLst>
              <a:gd name="adj1" fmla="val 0"/>
              <a:gd name="adj2" fmla="val 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 study the performance of the developed materials and devices</a:t>
            </a:r>
          </a:p>
        </p:txBody>
      </p:sp>
    </p:spTree>
    <p:extLst>
      <p:ext uri="{BB962C8B-B14F-4D97-AF65-F5344CB8AC3E}">
        <p14:creationId xmlns:p14="http://schemas.microsoft.com/office/powerpoint/2010/main" val="363593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 animBg="1"/>
      <p:bldP spid="3" grpId="0" uiExpand="1" build="p" animBg="1"/>
      <p:bldP spid="14" grpId="0" uiExpand="1" build="p" animBg="1"/>
      <p:bldP spid="15" grpId="0" uiExpand="1" build="p" animBg="1"/>
      <p:bldP spid="12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DD3814C-AADB-4FC0-89C9-37CE5A685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bit More Detailed…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B0F97D-6DAE-4DC9-BFF2-440CF9C5C6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6</a:t>
            </a:fld>
            <a:endParaRPr lang="en-US" noProof="0" dirty="0"/>
          </a:p>
        </p:txBody>
      </p:sp>
      <p:pic>
        <p:nvPicPr>
          <p:cNvPr id="8194" name="Picture 2" descr="CO2 Reduction | Center for Interface Science and Catalysis">
            <a:extLst>
              <a:ext uri="{FF2B5EF4-FFF2-40B4-BE49-F238E27FC236}">
                <a16:creationId xmlns:a16="http://schemas.microsoft.com/office/drawing/2014/main" id="{EFE95CF8-D37C-4966-AD5C-4ED13DA8DE9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27" y="2911041"/>
            <a:ext cx="4733419" cy="287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Recent advances in photocatalytic nitrogen fixation: from active sites to  ammonia quantification methods - RSC Advances (RSC Publishing)  DOI:10.1039/D0RA10439F">
            <a:extLst>
              <a:ext uri="{FF2B5EF4-FFF2-40B4-BE49-F238E27FC236}">
                <a16:creationId xmlns:a16="http://schemas.microsoft.com/office/drawing/2014/main" id="{A7244D28-17B2-4F8A-9EE6-E3CA3D808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453" y="1542944"/>
            <a:ext cx="5290719" cy="412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5B42F7A0-9247-46B9-AA38-CE298DC4C3E4}"/>
              </a:ext>
            </a:extLst>
          </p:cNvPr>
          <p:cNvSpPr/>
          <p:nvPr/>
        </p:nvSpPr>
        <p:spPr>
          <a:xfrm>
            <a:off x="6974732" y="5029200"/>
            <a:ext cx="768485" cy="64009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Instituto IMDEA Energía – MATERPLAT">
            <a:extLst>
              <a:ext uri="{FF2B5EF4-FFF2-40B4-BE49-F238E27FC236}">
                <a16:creationId xmlns:a16="http://schemas.microsoft.com/office/drawing/2014/main" id="{653AA597-4A52-4135-86B8-51C7FB585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2331" y="37186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84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Electrochemical Water Treatment methods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7</a:t>
            </a:fld>
            <a:endParaRPr lang="en-US" noProof="0" dirty="0"/>
          </a:p>
        </p:txBody>
      </p:sp>
      <p:sp>
        <p:nvSpPr>
          <p:cNvPr id="6" name="Rectangle 5"/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 descr="Instituto IMDEA Energía – MATERPLAT">
            <a:extLst>
              <a:ext uri="{FF2B5EF4-FFF2-40B4-BE49-F238E27FC236}">
                <a16:creationId xmlns:a16="http://schemas.microsoft.com/office/drawing/2014/main" id="{EEE00D56-22E4-4E3D-A6BE-EBABB612F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511" y="68045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E7D4EC-1C0F-48B7-8880-EF0BB03C0C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99" y="1534555"/>
            <a:ext cx="10875146" cy="4888606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FF77E4C9-24CC-4530-A494-CDC2079B2A7A}"/>
              </a:ext>
            </a:extLst>
          </p:cNvPr>
          <p:cNvSpPr/>
          <p:nvPr/>
        </p:nvSpPr>
        <p:spPr>
          <a:xfrm>
            <a:off x="432000" y="4651900"/>
            <a:ext cx="2284567" cy="5948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77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6CFDF6-3955-46C4-BDDA-E734F2A86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Electrochemical Oxidation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2757DBA-349A-403E-8AA8-A7A29FD886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8</a:t>
            </a:fld>
            <a:endParaRPr lang="en-US" noProof="0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33DDB0F-9A4F-4AF9-9F7D-A77716BC20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4243" y="1152000"/>
            <a:ext cx="3600450" cy="5038725"/>
          </a:xfrm>
        </p:spPr>
        <p:txBody>
          <a:bodyPr/>
          <a:lstStyle/>
          <a:p>
            <a:r>
              <a:rPr lang="en-US" dirty="0"/>
              <a:t>Also called:</a:t>
            </a:r>
          </a:p>
          <a:p>
            <a:r>
              <a:rPr lang="en-US" dirty="0"/>
              <a:t>Anodic oxidation</a:t>
            </a:r>
          </a:p>
          <a:p>
            <a:r>
              <a:rPr lang="en-US" dirty="0"/>
              <a:t>Cold combustion</a:t>
            </a:r>
          </a:p>
          <a:p>
            <a:r>
              <a:rPr lang="en-US" dirty="0"/>
              <a:t>Electrochemical incineration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D15296F3-539A-4A78-9943-A0CFB98556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63631" y="3906637"/>
            <a:ext cx="3600450" cy="5038725"/>
          </a:xfrm>
        </p:spPr>
        <p:txBody>
          <a:bodyPr/>
          <a:lstStyle/>
          <a:p>
            <a:r>
              <a:rPr lang="en-US" dirty="0"/>
              <a:t>Direct Mechanism</a:t>
            </a:r>
          </a:p>
          <a:p>
            <a:r>
              <a:rPr lang="en-US" dirty="0"/>
              <a:t>Indirect Mechanism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732E325-8E3D-45E8-AA08-99C201D58C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393" y="2693595"/>
            <a:ext cx="6095214" cy="3677595"/>
          </a:xfrm>
          <a:prstGeom prst="rect">
            <a:avLst/>
          </a:prstGeom>
        </p:spPr>
      </p:pic>
      <p:pic>
        <p:nvPicPr>
          <p:cNvPr id="7" name="Picture 2" descr="Instituto IMDEA Energía – MATERPLAT">
            <a:extLst>
              <a:ext uri="{FF2B5EF4-FFF2-40B4-BE49-F238E27FC236}">
                <a16:creationId xmlns:a16="http://schemas.microsoft.com/office/drawing/2014/main" id="{52B4A9E7-B708-4B96-A789-E26BFB0EA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511" y="68045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72215B3C-839A-4D16-80D5-091B930154CB}"/>
              </a:ext>
            </a:extLst>
          </p:cNvPr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18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0D844A-0C0B-4D83-A5FA-EC66D8061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Oxidation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CA85D3-5ADC-4F49-A003-770BADEE7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96390"/>
            <a:ext cx="8002316" cy="503925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Direct EO of organic pollutants involves direct active oxygen interaction with organic pollutants with their further oxidation. </a:t>
            </a:r>
          </a:p>
          <a:p>
            <a:pPr marL="0" indent="0">
              <a:buNone/>
            </a:pPr>
            <a:r>
              <a:rPr lang="en-US" b="1" dirty="0"/>
              <a:t>Dissociative adsorption of water</a:t>
            </a:r>
          </a:p>
          <a:p>
            <a:pPr marL="0" indent="0">
              <a:buNone/>
            </a:pPr>
            <a:r>
              <a:rPr lang="en-US" dirty="0"/>
              <a:t>H</a:t>
            </a:r>
            <a:r>
              <a:rPr lang="en-US" sz="1000" dirty="0"/>
              <a:t>2</a:t>
            </a:r>
            <a:r>
              <a:rPr lang="en-US" dirty="0"/>
              <a:t>O + M → M-OH + M-H</a:t>
            </a:r>
          </a:p>
          <a:p>
            <a:pPr marL="0" indent="0">
              <a:buNone/>
            </a:pPr>
            <a:r>
              <a:rPr lang="en-US" dirty="0"/>
              <a:t>M-H → M + H + e</a:t>
            </a:r>
          </a:p>
          <a:p>
            <a:pPr marL="0" indent="0">
              <a:buNone/>
            </a:pPr>
            <a:r>
              <a:rPr lang="en-US" dirty="0"/>
              <a:t>H</a:t>
            </a:r>
            <a:r>
              <a:rPr lang="en-US" sz="1000" dirty="0"/>
              <a:t>2</a:t>
            </a:r>
            <a:r>
              <a:rPr lang="en-US" dirty="0"/>
              <a:t>O + M → M-OH + H + 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Electrolytic discharge of water</a:t>
            </a:r>
          </a:p>
          <a:p>
            <a:pPr marL="0" indent="0">
              <a:buNone/>
            </a:pPr>
            <a:r>
              <a:rPr lang="en-US" dirty="0"/>
              <a:t>H</a:t>
            </a:r>
            <a:r>
              <a:rPr lang="en-US" sz="1000" dirty="0"/>
              <a:t>2</a:t>
            </a:r>
            <a:r>
              <a:rPr lang="en-US" dirty="0"/>
              <a:t>O + M → M(OH) + H + e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5E4EAF9-6741-4CBD-97F4-1F8DC1FFC7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9</a:t>
            </a:fld>
            <a:endParaRPr lang="en-US" noProof="0" dirty="0"/>
          </a:p>
        </p:txBody>
      </p:sp>
      <p:pic>
        <p:nvPicPr>
          <p:cNvPr id="7" name="Picture 2" descr="Instituto IMDEA Energía – MATERPLAT">
            <a:extLst>
              <a:ext uri="{FF2B5EF4-FFF2-40B4-BE49-F238E27FC236}">
                <a16:creationId xmlns:a16="http://schemas.microsoft.com/office/drawing/2014/main" id="{DC467628-CDEC-4263-B804-FA52C6742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511" y="68045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lectrochemical oxidation of organic pollutants for the wastewater  treatment: direct and indirect processes - Chemical Society Reviews (RSC  Publishing) DOI:10.1039/B517632H">
            <a:extLst>
              <a:ext uri="{FF2B5EF4-FFF2-40B4-BE49-F238E27FC236}">
                <a16:creationId xmlns:a16="http://schemas.microsoft.com/office/drawing/2014/main" id="{10F84C1A-4D89-42CA-92A3-3FA5A6AD5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635" y="1583518"/>
            <a:ext cx="4298918" cy="372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E6F00D6-E8DF-489A-9345-FE6918304122}"/>
              </a:ext>
            </a:extLst>
          </p:cNvPr>
          <p:cNvSpPr txBox="1"/>
          <p:nvPr/>
        </p:nvSpPr>
        <p:spPr>
          <a:xfrm>
            <a:off x="1710421" y="2456594"/>
            <a:ext cx="402454" cy="26633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en-US" sz="1200" dirty="0"/>
              <a:t>+       -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26F3069-3583-49B0-B688-CAD38F59AE45}"/>
              </a:ext>
            </a:extLst>
          </p:cNvPr>
          <p:cNvSpPr txBox="1"/>
          <p:nvPr/>
        </p:nvSpPr>
        <p:spPr>
          <a:xfrm>
            <a:off x="2388086" y="2819342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+        -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C48A8FF-7AD9-4E21-85C8-743088014C89}"/>
              </a:ext>
            </a:extLst>
          </p:cNvPr>
          <p:cNvSpPr txBox="1"/>
          <p:nvPr/>
        </p:nvSpPr>
        <p:spPr>
          <a:xfrm>
            <a:off x="1909778" y="4212381"/>
            <a:ext cx="478308" cy="67261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.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1218F5B-A633-4945-A56F-FEFB9C55B66C}"/>
              </a:ext>
            </a:extLst>
          </p:cNvPr>
          <p:cNvSpPr txBox="1"/>
          <p:nvPr/>
        </p:nvSpPr>
        <p:spPr>
          <a:xfrm>
            <a:off x="2483866" y="4298763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+        -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6A2E2D2-22E2-4409-B857-899C67BE949F}"/>
              </a:ext>
            </a:extLst>
          </p:cNvPr>
          <p:cNvSpPr/>
          <p:nvPr/>
        </p:nvSpPr>
        <p:spPr>
          <a:xfrm>
            <a:off x="232012" y="3930551"/>
            <a:ext cx="3261815" cy="9544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3277AE-BF00-4A71-B3A1-2328EBC110DC}"/>
              </a:ext>
            </a:extLst>
          </p:cNvPr>
          <p:cNvSpPr txBox="1"/>
          <p:nvPr/>
        </p:nvSpPr>
        <p:spPr>
          <a:xfrm>
            <a:off x="5048006" y="5520985"/>
            <a:ext cx="1178708" cy="84855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en-US" dirty="0"/>
              <a:t>when the bond energy of M-OH and M-H is lower than</a:t>
            </a:r>
          </a:p>
          <a:p>
            <a:r>
              <a:rPr lang="en-US" dirty="0"/>
              <a:t>dissociative energy of water to H and HO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cxnSp>
        <p:nvCxnSpPr>
          <p:cNvPr id="14" name="Conector: angular 13">
            <a:extLst>
              <a:ext uri="{FF2B5EF4-FFF2-40B4-BE49-F238E27FC236}">
                <a16:creationId xmlns:a16="http://schemas.microsoft.com/office/drawing/2014/main" id="{6BD34B7C-3407-4752-B049-CCBF222542C5}"/>
              </a:ext>
            </a:extLst>
          </p:cNvPr>
          <p:cNvCxnSpPr/>
          <p:nvPr/>
        </p:nvCxnSpPr>
        <p:spPr>
          <a:xfrm rot="16200000" flipH="1">
            <a:off x="3358183" y="2073625"/>
            <a:ext cx="682388" cy="41110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: angular 15">
            <a:extLst>
              <a:ext uri="{FF2B5EF4-FFF2-40B4-BE49-F238E27FC236}">
                <a16:creationId xmlns:a16="http://schemas.microsoft.com/office/drawing/2014/main" id="{38C387BE-2192-49BC-B4B9-7E9D80ED5154}"/>
              </a:ext>
            </a:extLst>
          </p:cNvPr>
          <p:cNvCxnSpPr>
            <a:cxnSpLocks/>
          </p:cNvCxnSpPr>
          <p:nvPr/>
        </p:nvCxnSpPr>
        <p:spPr>
          <a:xfrm>
            <a:off x="3493825" y="4345876"/>
            <a:ext cx="1428254" cy="131573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E5A5F1F-191B-4AB3-91DF-D13F0BE0FB68}"/>
              </a:ext>
            </a:extLst>
          </p:cNvPr>
          <p:cNvSpPr txBox="1"/>
          <p:nvPr/>
        </p:nvSpPr>
        <p:spPr>
          <a:xfrm>
            <a:off x="3302486" y="2778931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r>
              <a:rPr lang="en-US" dirty="0"/>
              <a:t>When bond energy of M-OH and </a:t>
            </a:r>
          </a:p>
          <a:p>
            <a:r>
              <a:rPr lang="en-US" dirty="0"/>
              <a:t>M-H is higher than dissociative energy</a:t>
            </a:r>
          </a:p>
          <a:p>
            <a:r>
              <a:rPr lang="en-US" dirty="0"/>
              <a:t>of water to H and HO radicals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6F102CE5-5990-411C-BD66-5AC1E6D1FF02}"/>
              </a:ext>
            </a:extLst>
          </p:cNvPr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581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0D844A-0C0B-4D83-A5FA-EC66D8061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Oxidation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CA85D3-5ADC-4F49-A003-770BADEE7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214146"/>
            <a:ext cx="10638454" cy="503925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 case of presence of organic pollutants depend on the type of the anode two different mechanisms can happen:</a:t>
            </a:r>
          </a:p>
          <a:p>
            <a:r>
              <a:rPr lang="en-US" sz="2000" b="1" dirty="0"/>
              <a:t>Active anode (strong adsorption of OH.)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M(OH) → MO + H + e</a:t>
            </a:r>
          </a:p>
          <a:p>
            <a:pPr marL="0" indent="0">
              <a:buNone/>
            </a:pPr>
            <a:r>
              <a:rPr lang="en-US" dirty="0"/>
              <a:t>MO → M + 1/2O</a:t>
            </a:r>
            <a:r>
              <a:rPr lang="en-US" sz="1000" dirty="0"/>
              <a:t>2</a:t>
            </a:r>
          </a:p>
          <a:p>
            <a:pPr marL="0" indent="0">
              <a:buNone/>
            </a:pPr>
            <a:r>
              <a:rPr lang="en-US" dirty="0"/>
              <a:t>MO + R → M + RO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2000" b="1" dirty="0"/>
              <a:t>Non-active anode (weak adsorption of OH.)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M(OH) + R → M + mCO</a:t>
            </a:r>
            <a:r>
              <a:rPr lang="en-US" sz="1000" dirty="0"/>
              <a:t>2</a:t>
            </a:r>
            <a:r>
              <a:rPr lang="en-US" dirty="0"/>
              <a:t> + nH</a:t>
            </a:r>
            <a:r>
              <a:rPr lang="en-US" sz="1000" dirty="0"/>
              <a:t>2</a:t>
            </a:r>
            <a:r>
              <a:rPr lang="en-US" dirty="0"/>
              <a:t>O + H + 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5E4EAF9-6741-4CBD-97F4-1F8DC1FFC7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10</a:t>
            </a:fld>
            <a:endParaRPr lang="en-US" noProof="0" dirty="0"/>
          </a:p>
        </p:txBody>
      </p:sp>
      <p:pic>
        <p:nvPicPr>
          <p:cNvPr id="5" name="Picture 2" descr="Instituto IMDEA Energía – MATERPLAT">
            <a:extLst>
              <a:ext uri="{FF2B5EF4-FFF2-40B4-BE49-F238E27FC236}">
                <a16:creationId xmlns:a16="http://schemas.microsoft.com/office/drawing/2014/main" id="{FF6E81D1-8814-4BC6-AB52-2F170BB49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511" y="68045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AB35053-1B38-4E76-B388-5C9CD15624A1}"/>
              </a:ext>
            </a:extLst>
          </p:cNvPr>
          <p:cNvSpPr txBox="1"/>
          <p:nvPr/>
        </p:nvSpPr>
        <p:spPr>
          <a:xfrm>
            <a:off x="2041856" y="2257799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+        -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5B76A42-ECEB-4CE8-A705-1E5A538A4446}"/>
              </a:ext>
            </a:extLst>
          </p:cNvPr>
          <p:cNvSpPr txBox="1"/>
          <p:nvPr/>
        </p:nvSpPr>
        <p:spPr>
          <a:xfrm>
            <a:off x="3657592" y="4486093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+        -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E026F74-3852-42CA-9BC1-556FE6CBCBA4}"/>
              </a:ext>
            </a:extLst>
          </p:cNvPr>
          <p:cNvSpPr txBox="1"/>
          <p:nvPr/>
        </p:nvSpPr>
        <p:spPr>
          <a:xfrm>
            <a:off x="839364" y="2086249"/>
            <a:ext cx="478308" cy="67261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.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4406E42-E64A-4D62-9243-15540C955A7B}"/>
              </a:ext>
            </a:extLst>
          </p:cNvPr>
          <p:cNvSpPr txBox="1"/>
          <p:nvPr/>
        </p:nvSpPr>
        <p:spPr>
          <a:xfrm>
            <a:off x="821608" y="4306190"/>
            <a:ext cx="478308" cy="67261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.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92CC8670-4A14-47AF-B672-B39CC355B4FD}"/>
              </a:ext>
            </a:extLst>
          </p:cNvPr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6BFA59-6FC4-450A-833E-2B280CD19275}"/>
              </a:ext>
            </a:extLst>
          </p:cNvPr>
          <p:cNvSpPr/>
          <p:nvPr/>
        </p:nvSpPr>
        <p:spPr>
          <a:xfrm>
            <a:off x="235527" y="4306190"/>
            <a:ext cx="4336465" cy="914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3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BA9835-158D-4E06-84D2-C37044A7FD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11</a:t>
            </a:fld>
            <a:endParaRPr lang="en-US" noProof="0" dirty="0"/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B4DA5DE0-3D79-483C-8BC4-07919072E5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122631"/>
              </p:ext>
            </p:extLst>
          </p:nvPr>
        </p:nvGraphicFramePr>
        <p:xfrm>
          <a:off x="263631" y="170786"/>
          <a:ext cx="11575496" cy="6416404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24964">
                  <a:extLst>
                    <a:ext uri="{9D8B030D-6E8A-4147-A177-3AD203B41FA5}">
                      <a16:colId xmlns:a16="http://schemas.microsoft.com/office/drawing/2014/main" val="491767054"/>
                    </a:ext>
                  </a:extLst>
                </a:gridCol>
                <a:gridCol w="4625266">
                  <a:extLst>
                    <a:ext uri="{9D8B030D-6E8A-4147-A177-3AD203B41FA5}">
                      <a16:colId xmlns:a16="http://schemas.microsoft.com/office/drawing/2014/main" val="2070870447"/>
                    </a:ext>
                  </a:extLst>
                </a:gridCol>
                <a:gridCol w="4625266">
                  <a:extLst>
                    <a:ext uri="{9D8B030D-6E8A-4147-A177-3AD203B41FA5}">
                      <a16:colId xmlns:a16="http://schemas.microsoft.com/office/drawing/2014/main" val="2918393779"/>
                    </a:ext>
                  </a:extLst>
                </a:gridCol>
              </a:tblGrid>
              <a:tr h="380355">
                <a:tc>
                  <a:txBody>
                    <a:bodyPr/>
                    <a:lstStyle/>
                    <a:p>
                      <a:r>
                        <a:rPr lang="en-US" dirty="0"/>
                        <a:t>Type of electrode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Disadvantage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317903"/>
                  </a:ext>
                </a:extLst>
              </a:tr>
              <a:tr h="15005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Noble metal electrodes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Stable in a wide range or potentials and pH 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Excellent repeatability properties 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Intensive use in laboratory scale for new process investigations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Expensive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mineralization efficiency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overpotential toward OER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Poor use in industrial wastewater treatment application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3414547"/>
                  </a:ext>
                </a:extLst>
              </a:tr>
              <a:tr h="937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PbO2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Cheap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Relatively high overpotential toward OER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Relatively high ability to mineralize organics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Potential leaching of toxic Pb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Poor performance in industrial wastewater treatment application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1567060"/>
                  </a:ext>
                </a:extLst>
              </a:tr>
              <a:tr h="9458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Carbon and Graphite electrodes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Cheap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Intensive use in laboratory scale for new process investigations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electrode corrosion rates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mineralization efficiency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overpotential toward OER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6270349"/>
                  </a:ext>
                </a:extLst>
              </a:tr>
              <a:tr h="6565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MMO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stability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Good conductivity properties Acceptable price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Possibility to regenerate catalytic oxide coating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Sometimes it is difficult to reproduce quality of the catalyst layer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Potential leaching of toxic compounds such Sb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471064"/>
                  </a:ext>
                </a:extLst>
              </a:tr>
              <a:tr h="6565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BDD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overpotential toward OER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ability to mineralize organics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Excellent conducting properties even at low temperatures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 electrochemical stability and corrosion resistance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Expensive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Reduced efficiency in diluted solutions and at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increasing current density higher than a limiting current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212123"/>
                  </a:ext>
                </a:extLst>
              </a:tr>
            </a:tbl>
          </a:graphicData>
        </a:graphic>
      </p:graphicFrame>
      <p:sp>
        <p:nvSpPr>
          <p:cNvPr id="5" name="Rectangle 5">
            <a:extLst>
              <a:ext uri="{FF2B5EF4-FFF2-40B4-BE49-F238E27FC236}">
                <a16:creationId xmlns:a16="http://schemas.microsoft.com/office/drawing/2014/main" id="{C39C12A0-1E74-4E11-8872-92903F860252}"/>
              </a:ext>
            </a:extLst>
          </p:cNvPr>
          <p:cNvSpPr/>
          <p:nvPr/>
        </p:nvSpPr>
        <p:spPr>
          <a:xfrm>
            <a:off x="9465972" y="6259132"/>
            <a:ext cx="1802250" cy="32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39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868B1F-2BE8-4F5A-A0F9-C93A48DE9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Anode Approach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55BE0C4-CE38-44D6-B874-CDCFF7472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299" y="3772485"/>
            <a:ext cx="3726003" cy="2876549"/>
          </a:xfrm>
        </p:spPr>
        <p:txBody>
          <a:bodyPr/>
          <a:lstStyle/>
          <a:p>
            <a:r>
              <a:rPr lang="en-US" dirty="0"/>
              <a:t>CeO</a:t>
            </a:r>
            <a:r>
              <a:rPr lang="en-US" sz="1000" dirty="0"/>
              <a:t>2</a:t>
            </a:r>
          </a:p>
          <a:p>
            <a:r>
              <a:rPr lang="en-US" dirty="0"/>
              <a:t>Co</a:t>
            </a:r>
            <a:r>
              <a:rPr lang="en-US" sz="1000" dirty="0"/>
              <a:t>3</a:t>
            </a:r>
            <a:r>
              <a:rPr lang="en-US" dirty="0"/>
              <a:t>O</a:t>
            </a:r>
            <a:r>
              <a:rPr lang="en-US" sz="1000" dirty="0"/>
              <a:t>4</a:t>
            </a:r>
          </a:p>
          <a:p>
            <a:r>
              <a:rPr lang="en-US" dirty="0"/>
              <a:t>Al</a:t>
            </a:r>
            <a:r>
              <a:rPr lang="en-US" sz="1000" dirty="0"/>
              <a:t>2</a:t>
            </a:r>
            <a:r>
              <a:rPr lang="en-US" dirty="0"/>
              <a:t>O</a:t>
            </a:r>
            <a:r>
              <a:rPr lang="en-US" sz="1000" dirty="0"/>
              <a:t>3</a:t>
            </a:r>
          </a:p>
          <a:p>
            <a:r>
              <a:rPr lang="en-US" dirty="0"/>
              <a:t>TiO</a:t>
            </a:r>
            <a:r>
              <a:rPr lang="en-US" sz="1000" dirty="0"/>
              <a:t>2</a:t>
            </a:r>
          </a:p>
          <a:p>
            <a:r>
              <a:rPr lang="en-US" dirty="0" err="1"/>
              <a:t>NiO</a:t>
            </a:r>
            <a:endParaRPr lang="en-US" dirty="0"/>
          </a:p>
          <a:p>
            <a:r>
              <a:rPr lang="en-US" dirty="0"/>
              <a:t>MnO</a:t>
            </a:r>
            <a:r>
              <a:rPr lang="en-US" sz="1000" dirty="0"/>
              <a:t>2</a:t>
            </a:r>
          </a:p>
          <a:p>
            <a:r>
              <a:rPr lang="en-US" dirty="0"/>
              <a:t>MnO</a:t>
            </a:r>
            <a:r>
              <a:rPr lang="en-US" sz="1000" dirty="0"/>
              <a:t>2</a:t>
            </a:r>
            <a:r>
              <a:rPr lang="en-US" dirty="0"/>
              <a:t>-CeO</a:t>
            </a:r>
            <a:r>
              <a:rPr lang="en-US" sz="1000" dirty="0"/>
              <a:t>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771D353-E4EA-498C-A43B-F1B9E28810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12</a:t>
            </a:fld>
            <a:endParaRPr lang="en-US" noProof="0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A04B5C9-F697-4B52-BCB1-20949AB0858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29369" y="3684801"/>
            <a:ext cx="3726469" cy="2964233"/>
          </a:xfrm>
        </p:spPr>
        <p:txBody>
          <a:bodyPr/>
          <a:lstStyle/>
          <a:p>
            <a:r>
              <a:rPr lang="en-US" dirty="0"/>
              <a:t>Mn, Al, Fe and Ni-based </a:t>
            </a:r>
            <a:r>
              <a:rPr lang="en-US" dirty="0" err="1"/>
              <a:t>spinels</a:t>
            </a:r>
            <a:r>
              <a:rPr lang="en-US" dirty="0"/>
              <a:t>  (NiB</a:t>
            </a:r>
            <a:r>
              <a:rPr lang="en-US" sz="1000" dirty="0"/>
              <a:t>2</a:t>
            </a:r>
            <a:r>
              <a:rPr lang="en-US" dirty="0"/>
              <a:t>O</a:t>
            </a:r>
            <a:r>
              <a:rPr lang="en-US" sz="1000" dirty="0"/>
              <a:t>4</a:t>
            </a:r>
            <a:r>
              <a:rPr lang="en-US" dirty="0"/>
              <a:t>)</a:t>
            </a:r>
          </a:p>
          <a:p>
            <a:r>
              <a:rPr lang="en-US" dirty="0"/>
              <a:t>mixed metal oxides with perovskite structure such as </a:t>
            </a:r>
            <a:r>
              <a:rPr lang="en-US" dirty="0" err="1"/>
              <a:t>manganites</a:t>
            </a:r>
            <a:r>
              <a:rPr lang="en-US" dirty="0"/>
              <a:t>, ferrites, </a:t>
            </a:r>
            <a:r>
              <a:rPr lang="en-US" dirty="0" err="1"/>
              <a:t>titanates</a:t>
            </a:r>
            <a:r>
              <a:rPr lang="en-US" dirty="0"/>
              <a:t>, or </a:t>
            </a:r>
            <a:r>
              <a:rPr lang="en-US" dirty="0" err="1"/>
              <a:t>cuprates</a:t>
            </a:r>
            <a:r>
              <a:rPr lang="en-US" dirty="0"/>
              <a:t> 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A5650838-6669-4A36-B832-9C10C7C744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83985" y="3597252"/>
            <a:ext cx="2963619" cy="3051782"/>
          </a:xfrm>
        </p:spPr>
        <p:txBody>
          <a:bodyPr/>
          <a:lstStyle/>
          <a:p>
            <a:r>
              <a:rPr lang="en-US" dirty="0"/>
              <a:t>RVC (</a:t>
            </a:r>
            <a:r>
              <a:rPr lang="en-US" dirty="0" err="1"/>
              <a:t>reticulared</a:t>
            </a:r>
            <a:r>
              <a:rPr lang="en-US" dirty="0"/>
              <a:t> vitreous carbon)</a:t>
            </a:r>
          </a:p>
          <a:p>
            <a:r>
              <a:rPr lang="en-US" dirty="0"/>
              <a:t>Nickel Foam</a:t>
            </a:r>
          </a:p>
          <a:p>
            <a:r>
              <a:rPr lang="es-ES" dirty="0"/>
              <a:t>P</a:t>
            </a:r>
            <a:r>
              <a:rPr lang="en-US" dirty="0" err="1"/>
              <a:t>orous</a:t>
            </a:r>
            <a:r>
              <a:rPr lang="en-US" dirty="0"/>
              <a:t> Titanium</a:t>
            </a:r>
          </a:p>
          <a:p>
            <a:r>
              <a:rPr lang="es-ES" dirty="0"/>
              <a:t>S</a:t>
            </a:r>
            <a:r>
              <a:rPr lang="en-US" dirty="0" err="1"/>
              <a:t>tainless</a:t>
            </a:r>
            <a:r>
              <a:rPr lang="en-US" dirty="0"/>
              <a:t> steel felt</a:t>
            </a:r>
          </a:p>
          <a:p>
            <a:r>
              <a:rPr lang="es-ES" dirty="0"/>
              <a:t>G</a:t>
            </a:r>
            <a:r>
              <a:rPr lang="en-US" dirty="0" err="1"/>
              <a:t>raphite</a:t>
            </a:r>
            <a:r>
              <a:rPr lang="en-US" dirty="0"/>
              <a:t> felts</a:t>
            </a:r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532BEBC6-7665-4BAA-BB1F-83B504C83F6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Current efficiency similar to boron doped diamond (BDD) anodes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Cost similar to graphite, cheaper than DSA and of course BDD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6DA577B3-6529-40C5-8173-F72AB348590B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69299" y="3069050"/>
            <a:ext cx="2975578" cy="648000"/>
          </a:xfrm>
        </p:spPr>
        <p:txBody>
          <a:bodyPr/>
          <a:lstStyle/>
          <a:p>
            <a:r>
              <a:rPr lang="en-US" sz="1600" dirty="0"/>
              <a:t>Less expensive Metal Oxides</a:t>
            </a:r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B472AA2E-F160-451D-B322-F344EBA1F24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526642" y="3030338"/>
            <a:ext cx="2975578" cy="648000"/>
          </a:xfrm>
        </p:spPr>
        <p:txBody>
          <a:bodyPr/>
          <a:lstStyle/>
          <a:p>
            <a:r>
              <a:rPr lang="en-US" sz="1400" dirty="0"/>
              <a:t>Low-cost metal oxides of interest as cathode materials in Li-ion batteries </a:t>
            </a:r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82A13E26-64A5-473F-906D-A81A6DDAA72C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483985" y="2802316"/>
            <a:ext cx="2975578" cy="816561"/>
          </a:xfrm>
        </p:spPr>
        <p:txBody>
          <a:bodyPr/>
          <a:lstStyle/>
          <a:p>
            <a:r>
              <a:rPr lang="en-US" sz="1400" dirty="0"/>
              <a:t>3D porous conductive substrates with anolyte flow-through configuration</a:t>
            </a:r>
          </a:p>
        </p:txBody>
      </p:sp>
      <p:pic>
        <p:nvPicPr>
          <p:cNvPr id="11" name="Picture 2" descr="Instituto IMDEA Energía – MATERPLAT">
            <a:extLst>
              <a:ext uri="{FF2B5EF4-FFF2-40B4-BE49-F238E27FC236}">
                <a16:creationId xmlns:a16="http://schemas.microsoft.com/office/drawing/2014/main" id="{F7C7B26A-FF62-460D-995B-2D6B6F089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511" y="68045"/>
            <a:ext cx="2219669" cy="115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126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arial view of ocean and land near the ocean">
            <a:extLst>
              <a:ext uri="{FF2B5EF4-FFF2-40B4-BE49-F238E27FC236}">
                <a16:creationId xmlns:a16="http://schemas.microsoft.com/office/drawing/2014/main" id="{7DD607C7-7CF7-4A0F-BFF7-6F3C46205E6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" r="11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BDC24D3-EEF0-4B69-A174-E4DFF78848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cxnSp>
        <p:nvCxnSpPr>
          <p:cNvPr id="5" name="Straight Connector 4" descr="Divider line">
            <a:extLst>
              <a:ext uri="{FF2B5EF4-FFF2-40B4-BE49-F238E27FC236}">
                <a16:creationId xmlns:a16="http://schemas.microsoft.com/office/drawing/2014/main" id="{FE07C9EC-5158-440C-995A-EAC50D3E05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>
            <a:extLst>
              <a:ext uri="{FF2B5EF4-FFF2-40B4-BE49-F238E27FC236}">
                <a16:creationId xmlns:a16="http://schemas.microsoft.com/office/drawing/2014/main" id="{ACCCCDAD-0E0B-437F-8CAA-0536470B2E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Keyvan </a:t>
            </a:r>
            <a:r>
              <a:rPr lang="en-US" dirty="0" err="1"/>
              <a:t>Mirehbar</a:t>
            </a:r>
            <a:endParaRPr lang="en-US" dirty="0"/>
          </a:p>
        </p:txBody>
      </p:sp>
      <p:pic>
        <p:nvPicPr>
          <p:cNvPr id="13" name="Graphic 12" descr="Person icon">
            <a:extLst>
              <a:ext uri="{FF2B5EF4-FFF2-40B4-BE49-F238E27FC236}">
                <a16:creationId xmlns:a16="http://schemas.microsoft.com/office/drawing/2014/main" id="{708AF784-88DE-4E89-A28B-BECD54FC11C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84624" y="3886690"/>
            <a:ext cx="164463" cy="16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29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at Pitch Decks - Environment">
      <a:dk1>
        <a:sysClr val="windowText" lastClr="000000"/>
      </a:dk1>
      <a:lt1>
        <a:sysClr val="window" lastClr="FFFFFF"/>
      </a:lt1>
      <a:dk2>
        <a:srgbClr val="375C1E"/>
      </a:dk2>
      <a:lt2>
        <a:srgbClr val="E2DFCC"/>
      </a:lt2>
      <a:accent1>
        <a:srgbClr val="9ACB39"/>
      </a:accent1>
      <a:accent2>
        <a:srgbClr val="64C24A"/>
      </a:accent2>
      <a:accent3>
        <a:srgbClr val="297D53"/>
      </a:accent3>
      <a:accent4>
        <a:srgbClr val="FECF3F"/>
      </a:accent4>
      <a:accent5>
        <a:srgbClr val="F99D40"/>
      </a:accent5>
      <a:accent6>
        <a:srgbClr val="715C21"/>
      </a:accent6>
      <a:hlink>
        <a:srgbClr val="63A537"/>
      </a:hlink>
      <a:folHlink>
        <a:srgbClr val="63A537"/>
      </a:folHlink>
    </a:clrScheme>
    <a:fontScheme name="Custom 143">
      <a:majorFont>
        <a:latin typeface="Rockwel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algn="l"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F16411175_Green pitch deck_AAS_v4" id="{7774237F-020F-43A5-B912-064E6C199417}" vid="{D87B7C14-9379-4774-A3D4-9FA5066AD9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9BF51BA-BD97-4518-9266-AD3D615498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1961DD-CF27-443B-BFF6-660110ED05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F490261-1200-4EC7-95B0-2241EE54AA34}">
  <ds:schemaRefs>
    <ds:schemaRef ds:uri="http://purl.org/dc/terms/"/>
    <ds:schemaRef ds:uri="16c05727-aa75-4e4a-9b5f-8a80a1165891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71af3243-3dd4-4a8d-8c0d-dd76da1f02a5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Green pitch deck</Template>
  <TotalTime>0</TotalTime>
  <Words>728</Words>
  <Application>Microsoft Office PowerPoint</Application>
  <PresentationFormat>Widescreen</PresentationFormat>
  <Paragraphs>164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Rockwell</vt:lpstr>
      <vt:lpstr>Times New Roman</vt:lpstr>
      <vt:lpstr>Office Theme</vt:lpstr>
      <vt:lpstr>Development of innovative anodes for energy-efficient electro-oxidation of contaminants in wastewater</vt:lpstr>
      <vt:lpstr>Background</vt:lpstr>
      <vt:lpstr>PowerPoint Presentation</vt:lpstr>
      <vt:lpstr>PowerPoint Presentation</vt:lpstr>
      <vt:lpstr>HYSOLCHEM Main Objectives</vt:lpstr>
      <vt:lpstr>A bit More Detailed…</vt:lpstr>
      <vt:lpstr>Electrochemical Water Treatment methods</vt:lpstr>
      <vt:lpstr>Electrochemical Oxidation</vt:lpstr>
      <vt:lpstr>Direct Oxidation</vt:lpstr>
      <vt:lpstr>Direct Oxidation</vt:lpstr>
      <vt:lpstr>PowerPoint Presentation</vt:lpstr>
      <vt:lpstr>Anode Approach</vt:lpstr>
      <vt:lpstr>Thank You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2019-11-26T12:02:05Z</dcterms:created>
  <dcterms:modified xsi:type="dcterms:W3CDTF">2021-09-06T11:35:25Z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