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tif" ContentType="image/tiff"/>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5" r:id="rId4"/>
    <p:sldId id="263" r:id="rId5"/>
    <p:sldId id="264" r:id="rId6"/>
    <p:sldId id="268" r:id="rId7"/>
    <p:sldId id="269" r:id="rId8"/>
    <p:sldId id="280" r:id="rId9"/>
    <p:sldId id="270" r:id="rId10"/>
    <p:sldId id="271" r:id="rId11"/>
    <p:sldId id="272" r:id="rId12"/>
    <p:sldId id="273" r:id="rId13"/>
    <p:sldId id="274" r:id="rId14"/>
    <p:sldId id="275" r:id="rId15"/>
    <p:sldId id="276" r:id="rId16"/>
    <p:sldId id="278" r:id="rId17"/>
    <p:sldId id="279" r:id="rId18"/>
    <p:sldId id="281"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5C11F"/>
    <a:srgbClr val="103C6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111" d="100"/>
          <a:sy n="111" d="100"/>
        </p:scale>
        <p:origin x="306" y="96"/>
      </p:cViewPr>
      <p:guideLst>
        <p:guide orient="horz" pos="2160"/>
        <p:guide pos="384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FCB03F8B-EBBA-494E-840C-0F4BB582101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0"/>
            <a:ext cx="12191999" cy="6857999"/>
          </a:xfrm>
          <a:prstGeom prst="rect">
            <a:avLst/>
          </a:prstGeom>
        </p:spPr>
      </p:pic>
      <p:sp>
        <p:nvSpPr>
          <p:cNvPr id="2" name="Titre 1">
            <a:extLst>
              <a:ext uri="{FF2B5EF4-FFF2-40B4-BE49-F238E27FC236}">
                <a16:creationId xmlns:a16="http://schemas.microsoft.com/office/drawing/2014/main" id="{D6F6EFBE-EEF8-4B3D-BFD7-A25457ECDFF5}"/>
              </a:ext>
            </a:extLst>
          </p:cNvPr>
          <p:cNvSpPr>
            <a:spLocks noGrp="1"/>
          </p:cNvSpPr>
          <p:nvPr>
            <p:ph type="ctrTitle"/>
          </p:nvPr>
        </p:nvSpPr>
        <p:spPr>
          <a:xfrm>
            <a:off x="1524000" y="1122363"/>
            <a:ext cx="9144000" cy="2387600"/>
          </a:xfrm>
        </p:spPr>
        <p:txBody>
          <a:bodyPr anchor="b"/>
          <a:lstStyle>
            <a:lvl1pPr algn="ctr">
              <a:defRPr sz="6000">
                <a:solidFill>
                  <a:schemeClr val="bg1"/>
                </a:solidFill>
              </a:defRPr>
            </a:lvl1pPr>
          </a:lstStyle>
          <a:p>
            <a:r>
              <a:rPr lang="fr-FR"/>
              <a:t>Modifiez le style du titre</a:t>
            </a:r>
            <a:endParaRPr lang="fr-FR" dirty="0"/>
          </a:p>
        </p:txBody>
      </p:sp>
      <p:sp>
        <p:nvSpPr>
          <p:cNvPr id="3" name="Sous-titre 2">
            <a:extLst>
              <a:ext uri="{FF2B5EF4-FFF2-40B4-BE49-F238E27FC236}">
                <a16:creationId xmlns:a16="http://schemas.microsoft.com/office/drawing/2014/main" id="{796D76C6-7141-4DBA-ADFA-F55AD0E65029}"/>
              </a:ext>
            </a:extLst>
          </p:cNvPr>
          <p:cNvSpPr>
            <a:spLocks noGrp="1"/>
          </p:cNvSpPr>
          <p:nvPr>
            <p:ph type="subTitle" idx="1"/>
          </p:nvPr>
        </p:nvSpPr>
        <p:spPr>
          <a:xfrm>
            <a:off x="1524000" y="3602038"/>
            <a:ext cx="9144000" cy="1655762"/>
          </a:xfrm>
        </p:spPr>
        <p:txBody>
          <a:bodyPr/>
          <a:lstStyle>
            <a:lvl1pPr marL="0" indent="0" algn="ctr">
              <a:buNone/>
              <a:defRPr sz="2400">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fr-FR" dirty="0"/>
          </a:p>
        </p:txBody>
      </p:sp>
      <p:sp>
        <p:nvSpPr>
          <p:cNvPr id="7" name="TextBox 3">
            <a:extLst>
              <a:ext uri="{FF2B5EF4-FFF2-40B4-BE49-F238E27FC236}">
                <a16:creationId xmlns:a16="http://schemas.microsoft.com/office/drawing/2014/main" id="{27596A52-29E4-4ED0-B2AF-402841070FB3}"/>
              </a:ext>
            </a:extLst>
          </p:cNvPr>
          <p:cNvSpPr txBox="1"/>
          <p:nvPr userDrawn="1"/>
        </p:nvSpPr>
        <p:spPr>
          <a:xfrm>
            <a:off x="8627534" y="1122363"/>
            <a:ext cx="2040466" cy="384721"/>
          </a:xfrm>
          <a:prstGeom prst="rect">
            <a:avLst/>
          </a:prstGeom>
          <a:noFill/>
        </p:spPr>
        <p:txBody>
          <a:bodyPr wrap="square" rtlCol="0">
            <a:spAutoFit/>
          </a:bodyPr>
          <a:lstStyle/>
          <a:p>
            <a:r>
              <a:rPr lang="fr-FR" sz="950" b="1" dirty="0">
                <a:solidFill>
                  <a:schemeClr val="bg1"/>
                </a:solidFill>
                <a:latin typeface="Arial" panose="020B0604020202020204" pitchFamily="34" charset="0"/>
                <a:cs typeface="Arial" panose="020B0604020202020204" pitchFamily="34" charset="0"/>
              </a:rPr>
              <a:t>HORIZON-CL5-2021-D2-01-03</a:t>
            </a:r>
          </a:p>
          <a:p>
            <a:r>
              <a:rPr lang="fr-FR" sz="950" b="1" dirty="0">
                <a:solidFill>
                  <a:schemeClr val="bg1"/>
                </a:solidFill>
                <a:latin typeface="Arial" panose="020B0604020202020204" pitchFamily="34" charset="0"/>
                <a:cs typeface="Arial" panose="020B0604020202020204" pitchFamily="34" charset="0"/>
              </a:rPr>
              <a:t>DG/Agency: CINEA</a:t>
            </a:r>
          </a:p>
        </p:txBody>
      </p:sp>
      <p:sp>
        <p:nvSpPr>
          <p:cNvPr id="9" name="TextBox 3">
            <a:extLst>
              <a:ext uri="{FF2B5EF4-FFF2-40B4-BE49-F238E27FC236}">
                <a16:creationId xmlns:a16="http://schemas.microsoft.com/office/drawing/2014/main" id="{B3A460A3-DC33-4239-A509-3358A7283B92}"/>
              </a:ext>
            </a:extLst>
          </p:cNvPr>
          <p:cNvSpPr txBox="1"/>
          <p:nvPr userDrawn="1"/>
        </p:nvSpPr>
        <p:spPr>
          <a:xfrm>
            <a:off x="0" y="5952346"/>
            <a:ext cx="3310467" cy="846386"/>
          </a:xfrm>
          <a:prstGeom prst="rect">
            <a:avLst/>
          </a:prstGeom>
          <a:noFill/>
        </p:spPr>
        <p:txBody>
          <a:bodyPr wrap="square" rtlCol="0">
            <a:spAutoFit/>
          </a:bodyPr>
          <a:lstStyle/>
          <a:p>
            <a:pPr algn="just"/>
            <a:r>
              <a:rPr lang="en-US" sz="700" b="0" i="1" dirty="0">
                <a:solidFill>
                  <a:schemeClr val="bg1"/>
                </a:solidFill>
                <a:latin typeface="Arial" panose="020B0604020202020204" pitchFamily="34" charset="0"/>
                <a:cs typeface="Arial" panose="020B0604020202020204" pitchFamily="34" charset="0"/>
              </a:rPr>
              <a:t>Funded by the European union. Views and opinions expressed are however those of the author(s) only and do not necessarily reflect those of the European union or CINEA. Neither the European union nor the granting authority can be held responsible for them. This project also contributes to the objectives of the Batt4EU Partnership under call topic ID: HORIZON-CL5-2021-D2-01-03</a:t>
            </a:r>
          </a:p>
          <a:p>
            <a:pPr algn="just"/>
            <a:r>
              <a:rPr lang="en-US" sz="700" b="0" i="1" dirty="0">
                <a:solidFill>
                  <a:schemeClr val="bg1"/>
                </a:solidFill>
                <a:latin typeface="Arial" panose="020B0604020202020204" pitchFamily="34" charset="0"/>
                <a:cs typeface="Arial" panose="020B0604020202020204" pitchFamily="34" charset="0"/>
              </a:rPr>
              <a:t>(Advanced high-performance Generation 4a, 4b (solid-state) Li-ion batteries supporting electro mobility and other applications). </a:t>
            </a:r>
            <a:endParaRPr lang="fr-FR" sz="700" b="0" i="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425917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pic>
        <p:nvPicPr>
          <p:cNvPr id="11" name="Image 10">
            <a:extLst>
              <a:ext uri="{FF2B5EF4-FFF2-40B4-BE49-F238E27FC236}">
                <a16:creationId xmlns:a16="http://schemas.microsoft.com/office/drawing/2014/main" id="{24F4EE6D-7398-4D45-AE0B-7A949BD7E75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282038"/>
            <a:ext cx="12192000" cy="801424"/>
          </a:xfrm>
          <a:prstGeom prst="rect">
            <a:avLst/>
          </a:prstGeom>
        </p:spPr>
      </p:pic>
      <p:sp>
        <p:nvSpPr>
          <p:cNvPr id="2" name="Titre 1">
            <a:extLst>
              <a:ext uri="{FF2B5EF4-FFF2-40B4-BE49-F238E27FC236}">
                <a16:creationId xmlns:a16="http://schemas.microsoft.com/office/drawing/2014/main" id="{87A80244-B467-49C8-8CAC-49E758B978DC}"/>
              </a:ext>
            </a:extLst>
          </p:cNvPr>
          <p:cNvSpPr>
            <a:spLocks noGrp="1"/>
          </p:cNvSpPr>
          <p:nvPr>
            <p:ph type="title" hasCustomPrompt="1"/>
          </p:nvPr>
        </p:nvSpPr>
        <p:spPr>
          <a:xfrm>
            <a:off x="831850" y="2083462"/>
            <a:ext cx="10515600" cy="2479013"/>
          </a:xfrm>
        </p:spPr>
        <p:txBody>
          <a:bodyPr anchor="b"/>
          <a:lstStyle>
            <a:lvl1pPr>
              <a:defRPr sz="6000"/>
            </a:lvl1pPr>
          </a:lstStyle>
          <a:p>
            <a:r>
              <a:rPr lang="en-US" noProof="0"/>
              <a:t>Modifiez le style du titre</a:t>
            </a:r>
          </a:p>
        </p:txBody>
      </p:sp>
      <p:sp>
        <p:nvSpPr>
          <p:cNvPr id="3" name="Espace réservé du texte 2">
            <a:extLst>
              <a:ext uri="{FF2B5EF4-FFF2-40B4-BE49-F238E27FC236}">
                <a16:creationId xmlns:a16="http://schemas.microsoft.com/office/drawing/2014/main" id="{1CCF1E18-652F-4462-8902-76E7D1127636}"/>
              </a:ext>
            </a:extLst>
          </p:cNvPr>
          <p:cNvSpPr>
            <a:spLocks noGrp="1"/>
          </p:cNvSpPr>
          <p:nvPr>
            <p:ph type="body" idx="1" hasCustomPrompt="1"/>
          </p:nvPr>
        </p:nvSpPr>
        <p:spPr>
          <a:xfrm>
            <a:off x="831850" y="4589463"/>
            <a:ext cx="10515600" cy="1500187"/>
          </a:xfrm>
        </p:spPr>
        <p:txBody>
          <a:bodyPr/>
          <a:lstStyle>
            <a:lvl1pPr marL="0" indent="0">
              <a:buNone/>
              <a:defRPr sz="2400">
                <a:solidFill>
                  <a:srgbClr val="103C6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Modifier les styles du texte du masque</a:t>
            </a:r>
          </a:p>
        </p:txBody>
      </p:sp>
      <p:sp>
        <p:nvSpPr>
          <p:cNvPr id="4" name="Espace réservé de la date 3">
            <a:extLst>
              <a:ext uri="{FF2B5EF4-FFF2-40B4-BE49-F238E27FC236}">
                <a16:creationId xmlns:a16="http://schemas.microsoft.com/office/drawing/2014/main" id="{48940954-79D1-43EE-8B4B-A1E898DB5008}"/>
              </a:ext>
            </a:extLst>
          </p:cNvPr>
          <p:cNvSpPr>
            <a:spLocks noGrp="1"/>
          </p:cNvSpPr>
          <p:nvPr>
            <p:ph type="dt" sz="half" idx="10"/>
          </p:nvPr>
        </p:nvSpPr>
        <p:spPr/>
        <p:txBody>
          <a:bodyPr/>
          <a:lstStyle/>
          <a:p>
            <a:fld id="{A8385128-70CD-46B6-81C8-71D8267751E6}" type="datetimeFigureOut">
              <a:rPr lang="en-US" noProof="0" smtClean="0"/>
              <a:t>6/19/2023</a:t>
            </a:fld>
            <a:endParaRPr lang="en-US" noProof="0"/>
          </a:p>
        </p:txBody>
      </p:sp>
      <p:sp>
        <p:nvSpPr>
          <p:cNvPr id="5" name="Espace réservé du pied de page 4">
            <a:extLst>
              <a:ext uri="{FF2B5EF4-FFF2-40B4-BE49-F238E27FC236}">
                <a16:creationId xmlns:a16="http://schemas.microsoft.com/office/drawing/2014/main" id="{1E784D41-39DA-47F6-BD15-34C366C58D67}"/>
              </a:ext>
            </a:extLst>
          </p:cNvPr>
          <p:cNvSpPr>
            <a:spLocks noGrp="1"/>
          </p:cNvSpPr>
          <p:nvPr>
            <p:ph type="ftr" sz="quarter" idx="11"/>
          </p:nvPr>
        </p:nvSpPr>
        <p:spPr/>
        <p:txBody>
          <a:bodyPr/>
          <a:lstStyle/>
          <a:p>
            <a:endParaRPr lang="en-US" noProof="0"/>
          </a:p>
        </p:txBody>
      </p:sp>
      <p:sp>
        <p:nvSpPr>
          <p:cNvPr id="6" name="Espace réservé du numéro de diapositive 5">
            <a:extLst>
              <a:ext uri="{FF2B5EF4-FFF2-40B4-BE49-F238E27FC236}">
                <a16:creationId xmlns:a16="http://schemas.microsoft.com/office/drawing/2014/main" id="{54BE2C27-ADEC-490E-B2E8-1C090175EB1F}"/>
              </a:ext>
            </a:extLst>
          </p:cNvPr>
          <p:cNvSpPr>
            <a:spLocks noGrp="1"/>
          </p:cNvSpPr>
          <p:nvPr>
            <p:ph type="sldNum" sz="quarter" idx="12"/>
          </p:nvPr>
        </p:nvSpPr>
        <p:spPr/>
        <p:txBody>
          <a:bodyPr/>
          <a:lstStyle/>
          <a:p>
            <a:fld id="{5858AEE4-4D63-4ABE-947F-18CD5FDF39EF}" type="slidenum">
              <a:rPr lang="en-US" noProof="0" smtClean="0"/>
              <a:t>‹Nº›</a:t>
            </a:fld>
            <a:endParaRPr lang="en-US" noProof="0"/>
          </a:p>
        </p:txBody>
      </p:sp>
      <p:pic>
        <p:nvPicPr>
          <p:cNvPr id="9" name="Image 8">
            <a:extLst>
              <a:ext uri="{FF2B5EF4-FFF2-40B4-BE49-F238E27FC236}">
                <a16:creationId xmlns:a16="http://schemas.microsoft.com/office/drawing/2014/main" id="{98917757-97DE-4AD1-A66E-5F6E286467D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3764033"/>
            <a:ext cx="182880" cy="719329"/>
          </a:xfrm>
          <a:prstGeom prst="rect">
            <a:avLst/>
          </a:prstGeom>
        </p:spPr>
      </p:pic>
    </p:spTree>
    <p:extLst>
      <p:ext uri="{BB962C8B-B14F-4D97-AF65-F5344CB8AC3E}">
        <p14:creationId xmlns:p14="http://schemas.microsoft.com/office/powerpoint/2010/main" val="19846529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EEBFC56-ADF2-42F8-932A-DBFFE4AB63C3}"/>
              </a:ext>
            </a:extLst>
          </p:cNvPr>
          <p:cNvSpPr>
            <a:spLocks noGrp="1"/>
          </p:cNvSpPr>
          <p:nvPr>
            <p:ph type="title" hasCustomPrompt="1"/>
          </p:nvPr>
        </p:nvSpPr>
        <p:spPr>
          <a:xfrm>
            <a:off x="237067" y="111125"/>
            <a:ext cx="9084733" cy="779463"/>
          </a:xfrm>
        </p:spPr>
        <p:txBody>
          <a:bodyPr/>
          <a:lstStyle/>
          <a:p>
            <a:r>
              <a:rPr lang="en-US" noProof="0"/>
              <a:t>Modifiez le style du titre</a:t>
            </a:r>
          </a:p>
        </p:txBody>
      </p:sp>
      <p:sp>
        <p:nvSpPr>
          <p:cNvPr id="3" name="Espace réservé du contenu 2">
            <a:extLst>
              <a:ext uri="{FF2B5EF4-FFF2-40B4-BE49-F238E27FC236}">
                <a16:creationId xmlns:a16="http://schemas.microsoft.com/office/drawing/2014/main" id="{4EFDD0A1-9F1B-4271-9D66-8AC4E822F4C2}"/>
              </a:ext>
            </a:extLst>
          </p:cNvPr>
          <p:cNvSpPr>
            <a:spLocks noGrp="1"/>
          </p:cNvSpPr>
          <p:nvPr>
            <p:ph idx="1" hasCustomPrompt="1"/>
          </p:nvPr>
        </p:nvSpPr>
        <p:spPr/>
        <p:txBody>
          <a:bodyPr/>
          <a:lstStyle>
            <a:lvl1pPr>
              <a:buClr>
                <a:srgbClr val="3AAA35"/>
              </a:buClr>
              <a:defRPr sz="2000"/>
            </a:lvl1pPr>
            <a:lvl2pPr>
              <a:defRPr sz="1800"/>
            </a:lvl2pPr>
            <a:lvl3pPr>
              <a:buClr>
                <a:srgbClr val="C6C600"/>
              </a:buClr>
              <a:defRPr sz="1600"/>
            </a:lvl3pPr>
          </a:lstStyle>
          <a:p>
            <a:pPr lvl="0"/>
            <a:r>
              <a:rPr lang="en-US" noProof="0"/>
              <a:t>Modifier les styles du texte du masque</a:t>
            </a:r>
          </a:p>
          <a:p>
            <a:pPr lvl="1"/>
            <a:r>
              <a:rPr lang="en-US" noProof="0"/>
              <a:t>Deuxième niveau</a:t>
            </a:r>
          </a:p>
          <a:p>
            <a:pPr lvl="2"/>
            <a:r>
              <a:rPr lang="en-US" noProof="0"/>
              <a:t>Troisième niveau</a:t>
            </a:r>
          </a:p>
        </p:txBody>
      </p:sp>
      <p:sp>
        <p:nvSpPr>
          <p:cNvPr id="4" name="Espace réservé de la date 3">
            <a:extLst>
              <a:ext uri="{FF2B5EF4-FFF2-40B4-BE49-F238E27FC236}">
                <a16:creationId xmlns:a16="http://schemas.microsoft.com/office/drawing/2014/main" id="{6F60C4FE-597A-4FE4-99C4-D51C3F65335B}"/>
              </a:ext>
            </a:extLst>
          </p:cNvPr>
          <p:cNvSpPr>
            <a:spLocks noGrp="1"/>
          </p:cNvSpPr>
          <p:nvPr>
            <p:ph type="dt" sz="half" idx="10"/>
          </p:nvPr>
        </p:nvSpPr>
        <p:spPr/>
        <p:txBody>
          <a:bodyPr/>
          <a:lstStyle/>
          <a:p>
            <a:fld id="{A8385128-70CD-46B6-81C8-71D8267751E6}" type="datetimeFigureOut">
              <a:rPr lang="en-US" noProof="0" smtClean="0"/>
              <a:t>6/19/2023</a:t>
            </a:fld>
            <a:endParaRPr lang="en-US" noProof="0"/>
          </a:p>
        </p:txBody>
      </p:sp>
      <p:sp>
        <p:nvSpPr>
          <p:cNvPr id="5" name="Espace réservé du pied de page 4">
            <a:extLst>
              <a:ext uri="{FF2B5EF4-FFF2-40B4-BE49-F238E27FC236}">
                <a16:creationId xmlns:a16="http://schemas.microsoft.com/office/drawing/2014/main" id="{A931AA40-FE4B-41EF-9F50-03326E07F9FD}"/>
              </a:ext>
            </a:extLst>
          </p:cNvPr>
          <p:cNvSpPr>
            <a:spLocks noGrp="1"/>
          </p:cNvSpPr>
          <p:nvPr>
            <p:ph type="ftr" sz="quarter" idx="11"/>
          </p:nvPr>
        </p:nvSpPr>
        <p:spPr/>
        <p:txBody>
          <a:bodyPr/>
          <a:lstStyle/>
          <a:p>
            <a:endParaRPr lang="en-US" noProof="0"/>
          </a:p>
        </p:txBody>
      </p:sp>
      <p:sp>
        <p:nvSpPr>
          <p:cNvPr id="6" name="Espace réservé du numéro de diapositive 5">
            <a:extLst>
              <a:ext uri="{FF2B5EF4-FFF2-40B4-BE49-F238E27FC236}">
                <a16:creationId xmlns:a16="http://schemas.microsoft.com/office/drawing/2014/main" id="{12C48654-12EC-4860-B3F5-96CB7A9A3ED3}"/>
              </a:ext>
            </a:extLst>
          </p:cNvPr>
          <p:cNvSpPr>
            <a:spLocks noGrp="1"/>
          </p:cNvSpPr>
          <p:nvPr>
            <p:ph type="sldNum" sz="quarter" idx="12"/>
          </p:nvPr>
        </p:nvSpPr>
        <p:spPr/>
        <p:txBody>
          <a:bodyPr/>
          <a:lstStyle/>
          <a:p>
            <a:fld id="{5858AEE4-4D63-4ABE-947F-18CD5FDF39EF}" type="slidenum">
              <a:rPr lang="en-US" noProof="0" smtClean="0"/>
              <a:t>‹Nº›</a:t>
            </a:fld>
            <a:endParaRPr lang="en-US" noProof="0"/>
          </a:p>
        </p:txBody>
      </p:sp>
      <p:pic>
        <p:nvPicPr>
          <p:cNvPr id="7" name="Image 6">
            <a:extLst>
              <a:ext uri="{FF2B5EF4-FFF2-40B4-BE49-F238E27FC236}">
                <a16:creationId xmlns:a16="http://schemas.microsoft.com/office/drawing/2014/main" id="{1AD8F178-E1A0-41B6-A03F-3431E6C4137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41191"/>
            <a:ext cx="182880" cy="719329"/>
          </a:xfrm>
          <a:prstGeom prst="rect">
            <a:avLst/>
          </a:prstGeom>
        </p:spPr>
      </p:pic>
      <p:sp>
        <p:nvSpPr>
          <p:cNvPr id="10" name="TextBox 9">
            <a:extLst>
              <a:ext uri="{FF2B5EF4-FFF2-40B4-BE49-F238E27FC236}">
                <a16:creationId xmlns:a16="http://schemas.microsoft.com/office/drawing/2014/main" id="{1B7A7598-DAFD-1F35-937E-2A2FB6357652}"/>
              </a:ext>
            </a:extLst>
          </p:cNvPr>
          <p:cNvSpPr txBox="1"/>
          <p:nvPr userDrawn="1"/>
        </p:nvSpPr>
        <p:spPr>
          <a:xfrm>
            <a:off x="11382375" y="6346688"/>
            <a:ext cx="803033" cy="400110"/>
          </a:xfrm>
          <a:prstGeom prst="rect">
            <a:avLst/>
          </a:prstGeom>
          <a:noFill/>
        </p:spPr>
        <p:txBody>
          <a:bodyPr wrap="square" rtlCol="0">
            <a:spAutoFit/>
          </a:bodyPr>
          <a:lstStyle/>
          <a:p>
            <a:pPr algn="r"/>
            <a:r>
              <a:rPr lang="en-US" sz="2000" b="0" noProof="0">
                <a:solidFill>
                  <a:srgbClr val="103C62"/>
                </a:solidFill>
                <a:effectLst/>
                <a:latin typeface="Franklin Gothic Demi Cond" panose="020B0706030402020204" pitchFamily="34" charset="0"/>
              </a:rPr>
              <a:t>#</a:t>
            </a:r>
            <a:fld id="{C7017B9D-04BE-4277-962E-B21CCD3A7EAB}" type="slidenum">
              <a:rPr lang="en-US" sz="2000" b="0" noProof="0" smtClean="0">
                <a:solidFill>
                  <a:srgbClr val="103C62"/>
                </a:solidFill>
                <a:effectLst/>
                <a:latin typeface="Franklin Gothic Demi Cond" panose="020B0706030402020204" pitchFamily="34" charset="0"/>
              </a:rPr>
              <a:pPr algn="r"/>
              <a:t>‹Nº›</a:t>
            </a:fld>
            <a:endParaRPr lang="en-US" sz="2000" b="0" noProof="0">
              <a:solidFill>
                <a:srgbClr val="103C62"/>
              </a:solidFill>
              <a:effectLst/>
              <a:latin typeface="Franklin Gothic Demi Cond" panose="020B0706030402020204" pitchFamily="34" charset="0"/>
            </a:endParaRPr>
          </a:p>
        </p:txBody>
      </p:sp>
    </p:spTree>
    <p:extLst>
      <p:ext uri="{BB962C8B-B14F-4D97-AF65-F5344CB8AC3E}">
        <p14:creationId xmlns:p14="http://schemas.microsoft.com/office/powerpoint/2010/main" val="28036625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re seul">
    <p:spTree>
      <p:nvGrpSpPr>
        <p:cNvPr id="1" name=""/>
        <p:cNvGrpSpPr/>
        <p:nvPr/>
      </p:nvGrpSpPr>
      <p:grpSpPr>
        <a:xfrm>
          <a:off x="0" y="0"/>
          <a:ext cx="0" cy="0"/>
          <a:chOff x="0" y="0"/>
          <a:chExt cx="0" cy="0"/>
        </a:xfrm>
      </p:grpSpPr>
      <p:sp>
        <p:nvSpPr>
          <p:cNvPr id="3" name="Espace réservé de la date 2">
            <a:extLst>
              <a:ext uri="{FF2B5EF4-FFF2-40B4-BE49-F238E27FC236}">
                <a16:creationId xmlns:a16="http://schemas.microsoft.com/office/drawing/2014/main" id="{BEA0F93C-6BE1-4098-AE84-4AEFDBF99B76}"/>
              </a:ext>
            </a:extLst>
          </p:cNvPr>
          <p:cNvSpPr>
            <a:spLocks noGrp="1"/>
          </p:cNvSpPr>
          <p:nvPr>
            <p:ph type="dt" sz="half" idx="10"/>
          </p:nvPr>
        </p:nvSpPr>
        <p:spPr/>
        <p:txBody>
          <a:bodyPr/>
          <a:lstStyle/>
          <a:p>
            <a:fld id="{A8385128-70CD-46B6-81C8-71D8267751E6}" type="datetimeFigureOut">
              <a:rPr lang="fr-FR" smtClean="0"/>
              <a:t>19/06/2023</a:t>
            </a:fld>
            <a:endParaRPr lang="fr-FR"/>
          </a:p>
        </p:txBody>
      </p:sp>
      <p:sp>
        <p:nvSpPr>
          <p:cNvPr id="4" name="Espace réservé du pied de page 3">
            <a:extLst>
              <a:ext uri="{FF2B5EF4-FFF2-40B4-BE49-F238E27FC236}">
                <a16:creationId xmlns:a16="http://schemas.microsoft.com/office/drawing/2014/main" id="{48A08DA2-2ABD-4FED-8AA9-CCE15D2B3182}"/>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1DF20E02-34FB-404E-B8FE-6475E63820F7}"/>
              </a:ext>
            </a:extLst>
          </p:cNvPr>
          <p:cNvSpPr>
            <a:spLocks noGrp="1"/>
          </p:cNvSpPr>
          <p:nvPr>
            <p:ph type="sldNum" sz="quarter" idx="12"/>
          </p:nvPr>
        </p:nvSpPr>
        <p:spPr/>
        <p:txBody>
          <a:bodyPr/>
          <a:lstStyle/>
          <a:p>
            <a:fld id="{5858AEE4-4D63-4ABE-947F-18CD5FDF39EF}" type="slidenum">
              <a:rPr lang="fr-FR" smtClean="0"/>
              <a:t>‹Nº›</a:t>
            </a:fld>
            <a:endParaRPr lang="fr-FR"/>
          </a:p>
        </p:txBody>
      </p:sp>
      <p:sp>
        <p:nvSpPr>
          <p:cNvPr id="7" name="Titre 1">
            <a:extLst>
              <a:ext uri="{FF2B5EF4-FFF2-40B4-BE49-F238E27FC236}">
                <a16:creationId xmlns:a16="http://schemas.microsoft.com/office/drawing/2014/main" id="{6A1A88C3-4DD5-CE50-2F14-5492092A2528}"/>
              </a:ext>
            </a:extLst>
          </p:cNvPr>
          <p:cNvSpPr>
            <a:spLocks noGrp="1"/>
          </p:cNvSpPr>
          <p:nvPr>
            <p:ph type="title"/>
          </p:nvPr>
        </p:nvSpPr>
        <p:spPr>
          <a:xfrm>
            <a:off x="237067" y="111125"/>
            <a:ext cx="9084733" cy="779463"/>
          </a:xfrm>
        </p:spPr>
        <p:txBody>
          <a:bodyPr/>
          <a:lstStyle/>
          <a:p>
            <a:r>
              <a:rPr lang="fr-FR"/>
              <a:t>Modifiez le style du titre</a:t>
            </a:r>
          </a:p>
        </p:txBody>
      </p:sp>
      <p:pic>
        <p:nvPicPr>
          <p:cNvPr id="8" name="Image 6">
            <a:extLst>
              <a:ext uri="{FF2B5EF4-FFF2-40B4-BE49-F238E27FC236}">
                <a16:creationId xmlns:a16="http://schemas.microsoft.com/office/drawing/2014/main" id="{64B2ADE8-1F85-84C0-6E0F-BD07638F1562}"/>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41191"/>
            <a:ext cx="182880" cy="719329"/>
          </a:xfrm>
          <a:prstGeom prst="rect">
            <a:avLst/>
          </a:prstGeom>
        </p:spPr>
      </p:pic>
      <p:sp>
        <p:nvSpPr>
          <p:cNvPr id="9" name="TextBox 8">
            <a:extLst>
              <a:ext uri="{FF2B5EF4-FFF2-40B4-BE49-F238E27FC236}">
                <a16:creationId xmlns:a16="http://schemas.microsoft.com/office/drawing/2014/main" id="{6B8A5E04-C906-56E3-D7F0-13D6A7C98C48}"/>
              </a:ext>
            </a:extLst>
          </p:cNvPr>
          <p:cNvSpPr txBox="1"/>
          <p:nvPr userDrawn="1"/>
        </p:nvSpPr>
        <p:spPr>
          <a:xfrm>
            <a:off x="11382375" y="6346688"/>
            <a:ext cx="803033" cy="400110"/>
          </a:xfrm>
          <a:prstGeom prst="rect">
            <a:avLst/>
          </a:prstGeom>
          <a:noFill/>
        </p:spPr>
        <p:txBody>
          <a:bodyPr wrap="square" rtlCol="0">
            <a:spAutoFit/>
          </a:bodyPr>
          <a:lstStyle/>
          <a:p>
            <a:pPr algn="r"/>
            <a:r>
              <a:rPr lang="fr-FR" sz="2000" b="0" dirty="0">
                <a:solidFill>
                  <a:srgbClr val="103C62"/>
                </a:solidFill>
                <a:effectLst/>
                <a:latin typeface="Franklin Gothic Demi Cond" panose="020B0706030402020204" pitchFamily="34" charset="0"/>
              </a:rPr>
              <a:t>#</a:t>
            </a:r>
            <a:fld id="{C7017B9D-04BE-4277-962E-B21CCD3A7EAB}" type="slidenum">
              <a:rPr lang="fr-FR" sz="2000" b="0" smtClean="0">
                <a:solidFill>
                  <a:srgbClr val="103C62"/>
                </a:solidFill>
                <a:effectLst/>
                <a:latin typeface="Franklin Gothic Demi Cond" panose="020B0706030402020204" pitchFamily="34" charset="0"/>
              </a:rPr>
              <a:pPr algn="r"/>
              <a:t>‹Nº›</a:t>
            </a:fld>
            <a:endParaRPr lang="fr-FR" sz="2000" b="0" dirty="0">
              <a:solidFill>
                <a:srgbClr val="103C62"/>
              </a:solidFill>
              <a:effectLst/>
              <a:latin typeface="Franklin Gothic Demi Cond" panose="020B0706030402020204" pitchFamily="34" charset="0"/>
            </a:endParaRPr>
          </a:p>
        </p:txBody>
      </p:sp>
    </p:spTree>
    <p:extLst>
      <p:ext uri="{BB962C8B-B14F-4D97-AF65-F5344CB8AC3E}">
        <p14:creationId xmlns:p14="http://schemas.microsoft.com/office/powerpoint/2010/main" val="11058319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4152506-D40E-4543-BD28-7A5EF8FCF78D}"/>
              </a:ext>
            </a:extLst>
          </p:cNvPr>
          <p:cNvSpPr>
            <a:spLocks noGrp="1"/>
          </p:cNvSpPr>
          <p:nvPr>
            <p:ph type="dt" sz="half" idx="10"/>
          </p:nvPr>
        </p:nvSpPr>
        <p:spPr/>
        <p:txBody>
          <a:bodyPr/>
          <a:lstStyle/>
          <a:p>
            <a:fld id="{A8385128-70CD-46B6-81C8-71D8267751E6}" type="datetimeFigureOut">
              <a:rPr lang="en-US" noProof="0" smtClean="0"/>
              <a:t>6/19/2023</a:t>
            </a:fld>
            <a:endParaRPr lang="en-US" noProof="0"/>
          </a:p>
        </p:txBody>
      </p:sp>
      <p:sp>
        <p:nvSpPr>
          <p:cNvPr id="3" name="Espace réservé du pied de page 2">
            <a:extLst>
              <a:ext uri="{FF2B5EF4-FFF2-40B4-BE49-F238E27FC236}">
                <a16:creationId xmlns:a16="http://schemas.microsoft.com/office/drawing/2014/main" id="{74FAA1A2-6EF5-42C6-AE87-AD0DF53A883E}"/>
              </a:ext>
            </a:extLst>
          </p:cNvPr>
          <p:cNvSpPr>
            <a:spLocks noGrp="1"/>
          </p:cNvSpPr>
          <p:nvPr>
            <p:ph type="ftr" sz="quarter" idx="11"/>
          </p:nvPr>
        </p:nvSpPr>
        <p:spPr/>
        <p:txBody>
          <a:bodyPr/>
          <a:lstStyle/>
          <a:p>
            <a:endParaRPr lang="en-US" noProof="0"/>
          </a:p>
        </p:txBody>
      </p:sp>
      <p:sp>
        <p:nvSpPr>
          <p:cNvPr id="4" name="Espace réservé du numéro de diapositive 3">
            <a:extLst>
              <a:ext uri="{FF2B5EF4-FFF2-40B4-BE49-F238E27FC236}">
                <a16:creationId xmlns:a16="http://schemas.microsoft.com/office/drawing/2014/main" id="{E617543C-5B0C-4209-9CF0-A035719BC8D6}"/>
              </a:ext>
            </a:extLst>
          </p:cNvPr>
          <p:cNvSpPr>
            <a:spLocks noGrp="1"/>
          </p:cNvSpPr>
          <p:nvPr>
            <p:ph type="sldNum" sz="quarter" idx="12"/>
          </p:nvPr>
        </p:nvSpPr>
        <p:spPr/>
        <p:txBody>
          <a:bodyPr/>
          <a:lstStyle/>
          <a:p>
            <a:fld id="{5858AEE4-4D63-4ABE-947F-18CD5FDF39EF}" type="slidenum">
              <a:rPr lang="en-US" noProof="0" smtClean="0"/>
              <a:t>‹Nº›</a:t>
            </a:fld>
            <a:endParaRPr lang="en-US" noProof="0"/>
          </a:p>
        </p:txBody>
      </p:sp>
      <p:pic>
        <p:nvPicPr>
          <p:cNvPr id="7" name="Image 6">
            <a:extLst>
              <a:ext uri="{FF2B5EF4-FFF2-40B4-BE49-F238E27FC236}">
                <a16:creationId xmlns:a16="http://schemas.microsoft.com/office/drawing/2014/main" id="{9D5CE32E-54A0-EED3-42B3-3BEDA59A9B8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41191"/>
            <a:ext cx="182880" cy="719329"/>
          </a:xfrm>
          <a:prstGeom prst="rect">
            <a:avLst/>
          </a:prstGeom>
        </p:spPr>
      </p:pic>
      <p:sp>
        <p:nvSpPr>
          <p:cNvPr id="8" name="TextBox 7">
            <a:extLst>
              <a:ext uri="{FF2B5EF4-FFF2-40B4-BE49-F238E27FC236}">
                <a16:creationId xmlns:a16="http://schemas.microsoft.com/office/drawing/2014/main" id="{3B517156-961C-63DE-4081-D039B546EE16}"/>
              </a:ext>
            </a:extLst>
          </p:cNvPr>
          <p:cNvSpPr txBox="1"/>
          <p:nvPr userDrawn="1"/>
        </p:nvSpPr>
        <p:spPr>
          <a:xfrm>
            <a:off x="11382375" y="6346688"/>
            <a:ext cx="803033" cy="400110"/>
          </a:xfrm>
          <a:prstGeom prst="rect">
            <a:avLst/>
          </a:prstGeom>
          <a:noFill/>
        </p:spPr>
        <p:txBody>
          <a:bodyPr wrap="square" rtlCol="0">
            <a:spAutoFit/>
          </a:bodyPr>
          <a:lstStyle/>
          <a:p>
            <a:pPr algn="r"/>
            <a:r>
              <a:rPr lang="en-US" sz="2000" b="0" noProof="0">
                <a:solidFill>
                  <a:srgbClr val="103C62"/>
                </a:solidFill>
                <a:effectLst/>
                <a:latin typeface="Franklin Gothic Demi Cond" panose="020B0706030402020204" pitchFamily="34" charset="0"/>
              </a:rPr>
              <a:t>#</a:t>
            </a:r>
            <a:fld id="{C7017B9D-04BE-4277-962E-B21CCD3A7EAB}" type="slidenum">
              <a:rPr lang="en-US" sz="2000" b="0" noProof="0" smtClean="0">
                <a:solidFill>
                  <a:srgbClr val="103C62"/>
                </a:solidFill>
                <a:effectLst/>
                <a:latin typeface="Franklin Gothic Demi Cond" panose="020B0706030402020204" pitchFamily="34" charset="0"/>
              </a:rPr>
              <a:pPr algn="r"/>
              <a:t>‹Nº›</a:t>
            </a:fld>
            <a:endParaRPr lang="en-US" sz="2000" b="0" noProof="0">
              <a:solidFill>
                <a:srgbClr val="103C62"/>
              </a:solidFill>
              <a:effectLst/>
              <a:latin typeface="Franklin Gothic Demi Cond" panose="020B0706030402020204" pitchFamily="34" charset="0"/>
            </a:endParaRPr>
          </a:p>
        </p:txBody>
      </p:sp>
    </p:spTree>
    <p:extLst>
      <p:ext uri="{BB962C8B-B14F-4D97-AF65-F5344CB8AC3E}">
        <p14:creationId xmlns:p14="http://schemas.microsoft.com/office/powerpoint/2010/main" val="26479856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2" name="Image 21">
            <a:extLst>
              <a:ext uri="{FF2B5EF4-FFF2-40B4-BE49-F238E27FC236}">
                <a16:creationId xmlns:a16="http://schemas.microsoft.com/office/drawing/2014/main" id="{BE899D6A-B56D-41C1-98EE-7C1FAF30E6AC}"/>
              </a:ext>
            </a:extLst>
          </p:cNvPr>
          <p:cNvPicPr>
            <a:picLocks noChangeAspect="1"/>
          </p:cNvPicPr>
          <p:nvPr userDrawn="1"/>
        </p:nvPicPr>
        <p:blipFill rotWithShape="1">
          <a:blip r:embed="rId7">
            <a:extLst>
              <a:ext uri="{28A0092B-C50C-407E-A947-70E740481C1C}">
                <a14:useLocalDpi xmlns:a14="http://schemas.microsoft.com/office/drawing/2010/main" val="0"/>
              </a:ext>
            </a:extLst>
          </a:blip>
          <a:srcRect t="17989" b="64811"/>
          <a:stretch/>
        </p:blipFill>
        <p:spPr>
          <a:xfrm>
            <a:off x="0" y="6720153"/>
            <a:ext cx="12192000" cy="137847"/>
          </a:xfrm>
          <a:prstGeom prst="rect">
            <a:avLst/>
          </a:prstGeom>
        </p:spPr>
      </p:pic>
      <p:sp>
        <p:nvSpPr>
          <p:cNvPr id="2" name="Espace réservé du titre 1">
            <a:extLst>
              <a:ext uri="{FF2B5EF4-FFF2-40B4-BE49-F238E27FC236}">
                <a16:creationId xmlns:a16="http://schemas.microsoft.com/office/drawing/2014/main" id="{525F9EF5-FE79-4B6E-90C4-AB13A96DCADC}"/>
              </a:ext>
            </a:extLst>
          </p:cNvPr>
          <p:cNvSpPr>
            <a:spLocks noGrp="1"/>
          </p:cNvSpPr>
          <p:nvPr>
            <p:ph type="title"/>
          </p:nvPr>
        </p:nvSpPr>
        <p:spPr>
          <a:xfrm>
            <a:off x="237067" y="365125"/>
            <a:ext cx="9084733" cy="7794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9992D730-06C7-47E3-8CBF-679193E9C61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Modifier les styles du texte du masque</a:t>
            </a:r>
          </a:p>
          <a:p>
            <a:pPr lvl="1"/>
            <a:r>
              <a:rPr lang="fr-FR" dirty="0"/>
              <a:t>Deuxième niveau</a:t>
            </a:r>
          </a:p>
          <a:p>
            <a:pPr lvl="2"/>
            <a:r>
              <a:rPr lang="fr-FR" dirty="0"/>
              <a:t>Troisième niveau</a:t>
            </a:r>
          </a:p>
          <a:p>
            <a:pPr lvl="3"/>
            <a:r>
              <a:rPr lang="fr-FR" dirty="0"/>
              <a:t>Quatrième niveau</a:t>
            </a:r>
          </a:p>
        </p:txBody>
      </p:sp>
      <p:sp>
        <p:nvSpPr>
          <p:cNvPr id="4" name="Espace réservé de la date 3">
            <a:extLst>
              <a:ext uri="{FF2B5EF4-FFF2-40B4-BE49-F238E27FC236}">
                <a16:creationId xmlns:a16="http://schemas.microsoft.com/office/drawing/2014/main" id="{5AD5F4E0-CC63-4D4A-8E1B-B363DD3FF440}"/>
              </a:ext>
            </a:extLst>
          </p:cNvPr>
          <p:cNvSpPr>
            <a:spLocks noGrp="1"/>
          </p:cNvSpPr>
          <p:nvPr>
            <p:ph type="dt" sz="half" idx="2"/>
          </p:nvPr>
        </p:nvSpPr>
        <p:spPr>
          <a:xfrm>
            <a:off x="953611" y="6350895"/>
            <a:ext cx="948267" cy="365125"/>
          </a:xfrm>
          <a:prstGeom prst="rect">
            <a:avLst/>
          </a:prstGeom>
        </p:spPr>
        <p:txBody>
          <a:bodyPr vert="horz" lIns="91440" tIns="45720" rIns="91440" bIns="45720" rtlCol="0" anchor="ctr"/>
          <a:lstStyle>
            <a:lvl1pPr algn="l">
              <a:defRPr sz="1200">
                <a:solidFill>
                  <a:schemeClr val="accent1">
                    <a:lumMod val="40000"/>
                    <a:lumOff val="60000"/>
                  </a:schemeClr>
                </a:solidFill>
              </a:defRPr>
            </a:lvl1pPr>
          </a:lstStyle>
          <a:p>
            <a:fld id="{A8385128-70CD-46B6-81C8-71D8267751E6}" type="datetimeFigureOut">
              <a:rPr lang="fr-FR" smtClean="0"/>
              <a:pPr/>
              <a:t>19/06/2023</a:t>
            </a:fld>
            <a:endParaRPr lang="fr-FR"/>
          </a:p>
        </p:txBody>
      </p:sp>
      <p:sp>
        <p:nvSpPr>
          <p:cNvPr id="5" name="Espace réservé du pied de page 4">
            <a:extLst>
              <a:ext uri="{FF2B5EF4-FFF2-40B4-BE49-F238E27FC236}">
                <a16:creationId xmlns:a16="http://schemas.microsoft.com/office/drawing/2014/main" id="{10A20494-D264-405D-A4DB-FC110B6E4DD8}"/>
              </a:ext>
            </a:extLst>
          </p:cNvPr>
          <p:cNvSpPr>
            <a:spLocks noGrp="1"/>
          </p:cNvSpPr>
          <p:nvPr>
            <p:ph type="ftr" sz="quarter" idx="3"/>
          </p:nvPr>
        </p:nvSpPr>
        <p:spPr>
          <a:xfrm>
            <a:off x="6917267" y="0"/>
            <a:ext cx="4114800" cy="365125"/>
          </a:xfrm>
          <a:prstGeom prst="rect">
            <a:avLst/>
          </a:prstGeom>
        </p:spPr>
        <p:txBody>
          <a:bodyPr vert="horz" lIns="91440" tIns="45720" rIns="91440" bIns="45720" rtlCol="0" anchor="ctr"/>
          <a:lstStyle>
            <a:lvl1pPr algn="r">
              <a:defRPr sz="1200">
                <a:solidFill>
                  <a:srgbClr val="103C62"/>
                </a:solidFill>
              </a:defRPr>
            </a:lvl1pPr>
          </a:lstStyle>
          <a:p>
            <a:endParaRPr lang="fr-FR" dirty="0"/>
          </a:p>
        </p:txBody>
      </p:sp>
      <p:sp>
        <p:nvSpPr>
          <p:cNvPr id="6" name="Espace réservé du numéro de diapositive 5">
            <a:extLst>
              <a:ext uri="{FF2B5EF4-FFF2-40B4-BE49-F238E27FC236}">
                <a16:creationId xmlns:a16="http://schemas.microsoft.com/office/drawing/2014/main" id="{B3CC9968-A4B9-47B5-8AED-DA1F7FEF4567}"/>
              </a:ext>
            </a:extLst>
          </p:cNvPr>
          <p:cNvSpPr>
            <a:spLocks noGrp="1"/>
          </p:cNvSpPr>
          <p:nvPr>
            <p:ph type="sldNum" sz="quarter" idx="4"/>
          </p:nvPr>
        </p:nvSpPr>
        <p:spPr>
          <a:xfrm>
            <a:off x="237067" y="6354231"/>
            <a:ext cx="601133" cy="365125"/>
          </a:xfrm>
          <a:prstGeom prst="rect">
            <a:avLst/>
          </a:prstGeom>
        </p:spPr>
        <p:txBody>
          <a:bodyPr vert="horz" lIns="91440" tIns="45720" rIns="91440" bIns="45720" rtlCol="0" anchor="ctr"/>
          <a:lstStyle>
            <a:lvl1pPr algn="l">
              <a:defRPr sz="1200">
                <a:solidFill>
                  <a:schemeClr val="accent1">
                    <a:lumMod val="40000"/>
                    <a:lumOff val="60000"/>
                  </a:schemeClr>
                </a:solidFill>
              </a:defRPr>
            </a:lvl1pPr>
          </a:lstStyle>
          <a:p>
            <a:fld id="{5858AEE4-4D63-4ABE-947F-18CD5FDF39EF}" type="slidenum">
              <a:rPr lang="fr-FR" smtClean="0"/>
              <a:pPr/>
              <a:t>‹Nº›</a:t>
            </a:fld>
            <a:endParaRPr lang="fr-FR" dirty="0"/>
          </a:p>
        </p:txBody>
      </p:sp>
      <p:pic>
        <p:nvPicPr>
          <p:cNvPr id="21" name="Image 20">
            <a:extLst>
              <a:ext uri="{FF2B5EF4-FFF2-40B4-BE49-F238E27FC236}">
                <a16:creationId xmlns:a16="http://schemas.microsoft.com/office/drawing/2014/main" id="{A8A84F2E-8728-4940-9836-3D8CEEAEA6A1}"/>
              </a:ext>
            </a:extLst>
          </p:cNvPr>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11233683" y="81924"/>
            <a:ext cx="831317" cy="878934"/>
          </a:xfrm>
          <a:prstGeom prst="rect">
            <a:avLst/>
          </a:prstGeom>
        </p:spPr>
      </p:pic>
    </p:spTree>
    <p:extLst>
      <p:ext uri="{BB962C8B-B14F-4D97-AF65-F5344CB8AC3E}">
        <p14:creationId xmlns:p14="http://schemas.microsoft.com/office/powerpoint/2010/main" val="756980938"/>
      </p:ext>
    </p:extLst>
  </p:cSld>
  <p:clrMap bg1="lt1" tx1="dk1" bg2="lt2" tx2="dk2" accent1="accent1" accent2="accent2" accent3="accent3" accent4="accent4" accent5="accent5" accent6="accent6" hlink="hlink" folHlink="folHlink"/>
  <p:sldLayoutIdLst>
    <p:sldLayoutId id="2147483649" r:id="rId1"/>
    <p:sldLayoutId id="2147483651" r:id="rId2"/>
    <p:sldLayoutId id="2147483650" r:id="rId3"/>
    <p:sldLayoutId id="2147483654" r:id="rId4"/>
    <p:sldLayoutId id="2147483655" r:id="rId5"/>
  </p:sldLayoutIdLst>
  <p:txStyles>
    <p:titleStyle>
      <a:lvl1pPr algn="l" defTabSz="914400" rtl="0" eaLnBrk="1" latinLnBrk="0" hangingPunct="1">
        <a:lnSpc>
          <a:spcPct val="90000"/>
        </a:lnSpc>
        <a:spcBef>
          <a:spcPct val="0"/>
        </a:spcBef>
        <a:buNone/>
        <a:defRPr sz="4000" kern="1200">
          <a:solidFill>
            <a:srgbClr val="95C11F"/>
          </a:solidFill>
          <a:latin typeface="Franklin Gothic Demi Cond" panose="020B0706030402020204" pitchFamily="34" charset="0"/>
          <a:ea typeface="+mj-ea"/>
          <a:cs typeface="+mj-cs"/>
        </a:defRPr>
      </a:lvl1pPr>
    </p:titleStyle>
    <p:bodyStyle>
      <a:lvl1pPr marL="228600" indent="-228600" algn="l" defTabSz="914400" rtl="0" eaLnBrk="1" latinLnBrk="0" hangingPunct="1">
        <a:lnSpc>
          <a:spcPct val="90000"/>
        </a:lnSpc>
        <a:spcBef>
          <a:spcPts val="1000"/>
        </a:spcBef>
        <a:buClr>
          <a:srgbClr val="95C11F"/>
        </a:buClr>
        <a:buFont typeface="Arial Narrow" panose="020B0606020202030204" pitchFamily="34" charset="0"/>
        <a:buChar char="≡"/>
        <a:defRPr sz="2400" b="0" kern="1200">
          <a:solidFill>
            <a:srgbClr val="103C62"/>
          </a:solidFill>
          <a:latin typeface="Arial Narrow" panose="020B0606020202030204" pitchFamily="34" charset="0"/>
          <a:ea typeface="+mn-ea"/>
          <a:cs typeface="+mn-cs"/>
        </a:defRPr>
      </a:lvl1pPr>
      <a:lvl2pPr marL="685800" indent="-228600" algn="l" defTabSz="914400" rtl="0" eaLnBrk="1" latinLnBrk="0" hangingPunct="1">
        <a:lnSpc>
          <a:spcPct val="90000"/>
        </a:lnSpc>
        <a:spcBef>
          <a:spcPts val="500"/>
        </a:spcBef>
        <a:buClr>
          <a:srgbClr val="95C11F"/>
        </a:buClr>
        <a:buFont typeface="Arial Narrow" panose="020B0606020202030204" pitchFamily="34" charset="0"/>
        <a:buChar char="≡"/>
        <a:defRPr sz="2000" kern="1200">
          <a:solidFill>
            <a:srgbClr val="103C62"/>
          </a:solidFill>
          <a:latin typeface="Arial Narrow" panose="020B0606020202030204" pitchFamily="34" charset="0"/>
          <a:ea typeface="+mn-ea"/>
          <a:cs typeface="+mn-cs"/>
        </a:defRPr>
      </a:lvl2pPr>
      <a:lvl3pPr marL="1143000" indent="-228600" algn="l" defTabSz="914400" rtl="0" eaLnBrk="1" latinLnBrk="0" hangingPunct="1">
        <a:lnSpc>
          <a:spcPct val="90000"/>
        </a:lnSpc>
        <a:spcBef>
          <a:spcPts val="500"/>
        </a:spcBef>
        <a:buClr>
          <a:srgbClr val="95C11F"/>
        </a:buClr>
        <a:buFont typeface="Arial Narrow" panose="020B0606020202030204" pitchFamily="34" charset="0"/>
        <a:buChar char="≡"/>
        <a:defRPr sz="1800" kern="1200">
          <a:solidFill>
            <a:srgbClr val="103C62"/>
          </a:solidFill>
          <a:latin typeface="Arial Narrow" panose="020B0606020202030204" pitchFamily="34" charset="0"/>
          <a:ea typeface="+mn-ea"/>
          <a:cs typeface="+mn-cs"/>
        </a:defRPr>
      </a:lvl3pPr>
      <a:lvl4pPr marL="1600200" indent="-228600" algn="l" defTabSz="914400" rtl="0" eaLnBrk="1" latinLnBrk="0" hangingPunct="1">
        <a:lnSpc>
          <a:spcPct val="90000"/>
        </a:lnSpc>
        <a:spcBef>
          <a:spcPts val="500"/>
        </a:spcBef>
        <a:buClr>
          <a:srgbClr val="95C11F"/>
        </a:buClr>
        <a:buFont typeface="Arial Narrow" panose="020B0606020202030204" pitchFamily="34" charset="0"/>
        <a:buChar char="≡"/>
        <a:defRPr sz="1600" kern="1200">
          <a:solidFill>
            <a:srgbClr val="103C62"/>
          </a:solidFill>
          <a:latin typeface="Arial Narrow" panose="020B060602020203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103C62"/>
          </a:solidFill>
          <a:latin typeface="Arial Narrow" panose="020B060602020203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tif"/><Relationship Id="rId1" Type="http://schemas.openxmlformats.org/officeDocument/2006/relationships/slideLayout" Target="../slideLayouts/slideLayout3.xml"/><Relationship Id="rId5" Type="http://schemas.openxmlformats.org/officeDocument/2006/relationships/image" Target="../media/image20.emf"/><Relationship Id="rId4" Type="http://schemas.openxmlformats.org/officeDocument/2006/relationships/image" Target="../media/image19.tif"/></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image" Target="../media/image21.tif"/><Relationship Id="rId1" Type="http://schemas.openxmlformats.org/officeDocument/2006/relationships/slideLayout" Target="../slideLayouts/slideLayout3.xml"/><Relationship Id="rId4" Type="http://schemas.openxmlformats.org/officeDocument/2006/relationships/image" Target="../media/image22.wm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g"/><Relationship Id="rId1" Type="http://schemas.openxmlformats.org/officeDocument/2006/relationships/slideLayout" Target="../slideLayouts/slideLayout3.xml"/><Relationship Id="rId4" Type="http://schemas.openxmlformats.org/officeDocument/2006/relationships/image" Target="../media/image25.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41C467E-2EA9-404E-A26C-0C7C420A507F}"/>
              </a:ext>
            </a:extLst>
          </p:cNvPr>
          <p:cNvSpPr>
            <a:spLocks noGrp="1"/>
          </p:cNvSpPr>
          <p:nvPr>
            <p:ph type="ctrTitle"/>
          </p:nvPr>
        </p:nvSpPr>
        <p:spPr>
          <a:xfrm>
            <a:off x="1524000" y="1854201"/>
            <a:ext cx="9144000" cy="1655762"/>
          </a:xfrm>
        </p:spPr>
        <p:txBody>
          <a:bodyPr>
            <a:noAutofit/>
          </a:bodyPr>
          <a:lstStyle/>
          <a:p>
            <a:r>
              <a:rPr lang="en-US" sz="3200" dirty="0"/>
              <a:t>Tuning the ionic conductivity and electrochemical stability of Lithium through by the aliovalent substitution </a:t>
            </a:r>
            <a:endParaRPr lang="fr-FR" sz="3200" dirty="0"/>
          </a:p>
        </p:txBody>
      </p:sp>
      <p:sp>
        <p:nvSpPr>
          <p:cNvPr id="3" name="Sous-titre 2">
            <a:extLst>
              <a:ext uri="{FF2B5EF4-FFF2-40B4-BE49-F238E27FC236}">
                <a16:creationId xmlns:a16="http://schemas.microsoft.com/office/drawing/2014/main" id="{EAC50E91-672C-4C47-8737-761B35B6465C}"/>
              </a:ext>
            </a:extLst>
          </p:cNvPr>
          <p:cNvSpPr>
            <a:spLocks noGrp="1"/>
          </p:cNvSpPr>
          <p:nvPr>
            <p:ph type="subTitle" idx="1"/>
          </p:nvPr>
        </p:nvSpPr>
        <p:spPr>
          <a:xfrm>
            <a:off x="1524000" y="3602038"/>
            <a:ext cx="9144000" cy="1294702"/>
          </a:xfrm>
        </p:spPr>
        <p:txBody>
          <a:bodyPr/>
          <a:lstStyle/>
          <a:p>
            <a:r>
              <a:rPr lang="fr-FR" dirty="0"/>
              <a:t>Raul Artal López. July 2023</a:t>
            </a:r>
          </a:p>
        </p:txBody>
      </p:sp>
    </p:spTree>
    <p:extLst>
      <p:ext uri="{BB962C8B-B14F-4D97-AF65-F5344CB8AC3E}">
        <p14:creationId xmlns:p14="http://schemas.microsoft.com/office/powerpoint/2010/main" val="32722343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a:extLst>
              <a:ext uri="{FF2B5EF4-FFF2-40B4-BE49-F238E27FC236}">
                <a16:creationId xmlns:a16="http://schemas.microsoft.com/office/drawing/2014/main" id="{ED76B5D5-E1C0-43E5-B943-4E19D327D66D}"/>
              </a:ext>
            </a:extLst>
          </p:cNvPr>
          <p:cNvSpPr>
            <a:spLocks noGrp="1"/>
          </p:cNvSpPr>
          <p:nvPr>
            <p:ph type="title"/>
          </p:nvPr>
        </p:nvSpPr>
        <p:spPr/>
        <p:txBody>
          <a:bodyPr/>
          <a:lstStyle/>
          <a:p>
            <a:r>
              <a:rPr lang="en-US" dirty="0"/>
              <a:t>Moving to Li metal</a:t>
            </a:r>
          </a:p>
        </p:txBody>
      </p:sp>
      <p:sp>
        <p:nvSpPr>
          <p:cNvPr id="5" name="Espace réservé du contenu 4">
            <a:extLst>
              <a:ext uri="{FF2B5EF4-FFF2-40B4-BE49-F238E27FC236}">
                <a16:creationId xmlns:a16="http://schemas.microsoft.com/office/drawing/2014/main" id="{40C0AC41-3E47-4006-A23D-0EEE1211C6F1}"/>
              </a:ext>
            </a:extLst>
          </p:cNvPr>
          <p:cNvSpPr>
            <a:spLocks noGrp="1"/>
          </p:cNvSpPr>
          <p:nvPr>
            <p:ph idx="1"/>
          </p:nvPr>
        </p:nvSpPr>
        <p:spPr/>
        <p:txBody>
          <a:bodyPr/>
          <a:lstStyle/>
          <a:p>
            <a:pPr marL="228600" lvl="1">
              <a:spcBef>
                <a:spcPts val="1000"/>
              </a:spcBef>
              <a:buClr>
                <a:srgbClr val="3AAA35"/>
              </a:buClr>
            </a:pPr>
            <a:endParaRPr lang="en-US" sz="2000" dirty="0"/>
          </a:p>
          <a:p>
            <a:pPr lvl="1"/>
            <a:endParaRPr lang="en-US" dirty="0"/>
          </a:p>
        </p:txBody>
      </p:sp>
      <p:pic>
        <p:nvPicPr>
          <p:cNvPr id="2" name="Imagen 1" descr="Imagen que contiene Escala de tiempo&#10;&#10;Descripción generada automáticamente">
            <a:extLst>
              <a:ext uri="{FF2B5EF4-FFF2-40B4-BE49-F238E27FC236}">
                <a16:creationId xmlns:a16="http://schemas.microsoft.com/office/drawing/2014/main" id="{25F4D15F-41C1-3ED1-CF5B-85E70DF891AD}"/>
              </a:ext>
            </a:extLst>
          </p:cNvPr>
          <p:cNvPicPr>
            <a:picLocks noChangeAspect="1"/>
          </p:cNvPicPr>
          <p:nvPr/>
        </p:nvPicPr>
        <p:blipFill>
          <a:blip r:embed="rId2"/>
          <a:stretch>
            <a:fillRect/>
          </a:stretch>
        </p:blipFill>
        <p:spPr>
          <a:xfrm>
            <a:off x="3588138" y="612029"/>
            <a:ext cx="4485639" cy="4106620"/>
          </a:xfrm>
          <a:prstGeom prst="rect">
            <a:avLst/>
          </a:prstGeom>
        </p:spPr>
      </p:pic>
      <p:sp>
        <p:nvSpPr>
          <p:cNvPr id="3" name="CuadroTexto 2">
            <a:extLst>
              <a:ext uri="{FF2B5EF4-FFF2-40B4-BE49-F238E27FC236}">
                <a16:creationId xmlns:a16="http://schemas.microsoft.com/office/drawing/2014/main" id="{DC8B67E9-D4A8-F377-978D-25E3DC0071A4}"/>
              </a:ext>
            </a:extLst>
          </p:cNvPr>
          <p:cNvSpPr txBox="1"/>
          <p:nvPr/>
        </p:nvSpPr>
        <p:spPr>
          <a:xfrm>
            <a:off x="5191758" y="1188829"/>
            <a:ext cx="1414730" cy="338554"/>
          </a:xfrm>
          <a:prstGeom prst="rect">
            <a:avLst/>
          </a:prstGeom>
          <a:solidFill>
            <a:schemeClr val="bg1"/>
          </a:solidFill>
        </p:spPr>
        <p:txBody>
          <a:bodyPr wrap="square" rtlCol="0">
            <a:spAutoFit/>
          </a:bodyPr>
          <a:lstStyle/>
          <a:p>
            <a:r>
              <a:rPr lang="en-US" sz="1600" dirty="0">
                <a:latin typeface="Arial Narrow" panose="020B0606020202030204" pitchFamily="34" charset="0"/>
              </a:rPr>
              <a:t>Current collector</a:t>
            </a:r>
          </a:p>
        </p:txBody>
      </p:sp>
      <p:sp>
        <p:nvSpPr>
          <p:cNvPr id="9" name="CuadroTexto 8">
            <a:extLst>
              <a:ext uri="{FF2B5EF4-FFF2-40B4-BE49-F238E27FC236}">
                <a16:creationId xmlns:a16="http://schemas.microsoft.com/office/drawing/2014/main" id="{EEA99829-FC7C-C480-7CA0-658CF7DC341A}"/>
              </a:ext>
            </a:extLst>
          </p:cNvPr>
          <p:cNvSpPr txBox="1"/>
          <p:nvPr/>
        </p:nvSpPr>
        <p:spPr>
          <a:xfrm>
            <a:off x="5105468" y="4211799"/>
            <a:ext cx="1414730" cy="338554"/>
          </a:xfrm>
          <a:prstGeom prst="rect">
            <a:avLst/>
          </a:prstGeom>
          <a:solidFill>
            <a:schemeClr val="bg1"/>
          </a:solidFill>
        </p:spPr>
        <p:txBody>
          <a:bodyPr wrap="square" rtlCol="0">
            <a:spAutoFit/>
          </a:bodyPr>
          <a:lstStyle/>
          <a:p>
            <a:r>
              <a:rPr lang="en-US" sz="1600" dirty="0">
                <a:latin typeface="Arial Narrow" panose="020B0606020202030204" pitchFamily="34" charset="0"/>
              </a:rPr>
              <a:t>Current collector</a:t>
            </a:r>
          </a:p>
        </p:txBody>
      </p:sp>
      <p:sp>
        <p:nvSpPr>
          <p:cNvPr id="10" name="CuadroTexto 9">
            <a:extLst>
              <a:ext uri="{FF2B5EF4-FFF2-40B4-BE49-F238E27FC236}">
                <a16:creationId xmlns:a16="http://schemas.microsoft.com/office/drawing/2014/main" id="{5A7B010A-49BA-B1F0-409C-C9E14475FB41}"/>
              </a:ext>
            </a:extLst>
          </p:cNvPr>
          <p:cNvSpPr txBox="1"/>
          <p:nvPr/>
        </p:nvSpPr>
        <p:spPr>
          <a:xfrm>
            <a:off x="8255235" y="1912675"/>
            <a:ext cx="3866857" cy="2265364"/>
          </a:xfrm>
          <a:prstGeom prst="rect">
            <a:avLst/>
          </a:prstGeom>
          <a:noFill/>
        </p:spPr>
        <p:txBody>
          <a:bodyPr wrap="square" rtlCol="0">
            <a:spAutoFit/>
          </a:bodyPr>
          <a:lstStyle/>
          <a:p>
            <a:r>
              <a:rPr lang="en-US" b="1" dirty="0">
                <a:latin typeface="Arial Narrow" panose="020B0606020202030204" pitchFamily="34" charset="0"/>
              </a:rPr>
              <a:t>Main opportunities:</a:t>
            </a:r>
          </a:p>
          <a:p>
            <a:endParaRPr lang="en-US" dirty="0">
              <a:latin typeface="Arial Narrow" panose="020B0606020202030204" pitchFamily="34" charset="0"/>
            </a:endParaRPr>
          </a:p>
          <a:p>
            <a:pPr marL="285750" indent="-285750" algn="just">
              <a:lnSpc>
                <a:spcPct val="150000"/>
              </a:lnSpc>
              <a:buFont typeface="Tenorite" panose="00000500000000000000" pitchFamily="2" charset="0"/>
              <a:buChar char="×"/>
            </a:pPr>
            <a:r>
              <a:rPr lang="en-US" dirty="0">
                <a:latin typeface="Arial Narrow" panose="020B0606020202030204" pitchFamily="34" charset="0"/>
              </a:rPr>
              <a:t>Higher theoretical energy densities (~400 </a:t>
            </a:r>
            <a:r>
              <a:rPr lang="en-US" dirty="0" err="1">
                <a:latin typeface="Arial Narrow" panose="020B0606020202030204" pitchFamily="34" charset="0"/>
              </a:rPr>
              <a:t>Wh</a:t>
            </a:r>
            <a:r>
              <a:rPr lang="en-US" dirty="0">
                <a:latin typeface="Arial Narrow" panose="020B0606020202030204" pitchFamily="34" charset="0"/>
              </a:rPr>
              <a:t>/kg)</a:t>
            </a:r>
          </a:p>
          <a:p>
            <a:pPr marL="285750" indent="-285750" algn="just">
              <a:lnSpc>
                <a:spcPct val="150000"/>
              </a:lnSpc>
              <a:buFont typeface="Tenorite" panose="00000500000000000000" pitchFamily="2" charset="0"/>
              <a:buChar char="×"/>
            </a:pPr>
            <a:r>
              <a:rPr lang="en-US" dirty="0">
                <a:latin typeface="Arial Narrow" panose="020B0606020202030204" pitchFamily="34" charset="0"/>
              </a:rPr>
              <a:t>Safety improvements due to the use of solid electrolytes</a:t>
            </a:r>
          </a:p>
        </p:txBody>
      </p:sp>
      <p:sp>
        <p:nvSpPr>
          <p:cNvPr id="7" name="CuadroTexto 6">
            <a:extLst>
              <a:ext uri="{FF2B5EF4-FFF2-40B4-BE49-F238E27FC236}">
                <a16:creationId xmlns:a16="http://schemas.microsoft.com/office/drawing/2014/main" id="{B3E52649-E299-DA9A-6238-766741A31083}"/>
              </a:ext>
            </a:extLst>
          </p:cNvPr>
          <p:cNvSpPr txBox="1"/>
          <p:nvPr/>
        </p:nvSpPr>
        <p:spPr>
          <a:xfrm>
            <a:off x="378455" y="1709639"/>
            <a:ext cx="3053592" cy="2671437"/>
          </a:xfrm>
          <a:prstGeom prst="rect">
            <a:avLst/>
          </a:prstGeom>
          <a:noFill/>
        </p:spPr>
        <p:txBody>
          <a:bodyPr wrap="square" rtlCol="0">
            <a:spAutoFit/>
          </a:bodyPr>
          <a:lstStyle/>
          <a:p>
            <a:r>
              <a:rPr lang="en-US" b="1" dirty="0">
                <a:latin typeface="Arial Narrow" panose="020B0606020202030204" pitchFamily="34" charset="0"/>
              </a:rPr>
              <a:t>Main drawbacks of LIBs:</a:t>
            </a:r>
          </a:p>
          <a:p>
            <a:endParaRPr lang="en-US" dirty="0">
              <a:latin typeface="Arial Narrow" panose="020B0606020202030204" pitchFamily="34" charset="0"/>
            </a:endParaRPr>
          </a:p>
          <a:p>
            <a:pPr marL="285750" indent="-285750" algn="just">
              <a:lnSpc>
                <a:spcPct val="150000"/>
              </a:lnSpc>
              <a:buFont typeface="Tenorite" panose="00000500000000000000" pitchFamily="2" charset="0"/>
              <a:buChar char="×"/>
            </a:pPr>
            <a:r>
              <a:rPr lang="en-US" dirty="0">
                <a:latin typeface="Arial Narrow" panose="020B0606020202030204" pitchFamily="34" charset="0"/>
              </a:rPr>
              <a:t>Lower energy density</a:t>
            </a:r>
          </a:p>
          <a:p>
            <a:pPr marL="285750" indent="-285750" algn="just">
              <a:lnSpc>
                <a:spcPct val="150000"/>
              </a:lnSpc>
              <a:buFont typeface="Tenorite" panose="00000500000000000000" pitchFamily="2" charset="0"/>
              <a:buChar char="×"/>
            </a:pPr>
            <a:r>
              <a:rPr lang="en-US" dirty="0">
                <a:latin typeface="Arial Narrow" panose="020B0606020202030204" pitchFamily="34" charset="0"/>
              </a:rPr>
              <a:t>Li dendrites evolution leading to short-circuit</a:t>
            </a:r>
          </a:p>
          <a:p>
            <a:pPr marL="285750" indent="-285750" algn="just">
              <a:lnSpc>
                <a:spcPct val="150000"/>
              </a:lnSpc>
              <a:buFont typeface="Tenorite" panose="00000500000000000000" pitchFamily="2" charset="0"/>
              <a:buChar char="×"/>
            </a:pPr>
            <a:r>
              <a:rPr lang="en-US" dirty="0">
                <a:latin typeface="Arial Narrow" panose="020B0606020202030204" pitchFamily="34" charset="0"/>
              </a:rPr>
              <a:t>Organic electrolytes</a:t>
            </a:r>
          </a:p>
          <a:p>
            <a:pPr marL="285750" indent="-285750" algn="just">
              <a:lnSpc>
                <a:spcPct val="150000"/>
              </a:lnSpc>
              <a:buFont typeface="Tenorite" panose="00000500000000000000" pitchFamily="2" charset="0"/>
              <a:buChar char="×"/>
            </a:pPr>
            <a:r>
              <a:rPr lang="en-US" dirty="0">
                <a:latin typeface="Arial Narrow" panose="020B0606020202030204" pitchFamily="34" charset="0"/>
              </a:rPr>
              <a:t>Safety issues</a:t>
            </a:r>
          </a:p>
        </p:txBody>
      </p:sp>
      <p:sp>
        <p:nvSpPr>
          <p:cNvPr id="11" name="Rectángulo 10">
            <a:extLst>
              <a:ext uri="{FF2B5EF4-FFF2-40B4-BE49-F238E27FC236}">
                <a16:creationId xmlns:a16="http://schemas.microsoft.com/office/drawing/2014/main" id="{366DAFC4-78E2-2306-66FF-B464F6253231}"/>
              </a:ext>
            </a:extLst>
          </p:cNvPr>
          <p:cNvSpPr/>
          <p:nvPr/>
        </p:nvSpPr>
        <p:spPr>
          <a:xfrm>
            <a:off x="3123399" y="4616344"/>
            <a:ext cx="5415117" cy="1858861"/>
          </a:xfrm>
          <a:prstGeom prst="rect">
            <a:avLst/>
          </a:prstGeom>
          <a:solidFill>
            <a:srgbClr val="95C11F">
              <a:alpha val="14000"/>
            </a:srgbClr>
          </a:solidFill>
          <a:ln w="28575">
            <a:solidFill>
              <a:srgbClr val="103C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nSpc>
                <a:spcPct val="150000"/>
              </a:lnSpc>
              <a:buFont typeface="+mj-lt"/>
              <a:buAutoNum type="arabicPeriod"/>
            </a:pPr>
            <a:r>
              <a:rPr lang="en-US" sz="1400" b="1" dirty="0">
                <a:solidFill>
                  <a:srgbClr val="103C62"/>
                </a:solidFill>
                <a:latin typeface="Arial Narrow" panose="020B0606020202030204" pitchFamily="34" charset="0"/>
              </a:rPr>
              <a:t>Ionic conductivity of solid-state electrolytes (SEs) (10</a:t>
            </a:r>
            <a:r>
              <a:rPr lang="en-US" sz="1400" b="1" baseline="30000" dirty="0">
                <a:solidFill>
                  <a:srgbClr val="103C62"/>
                </a:solidFill>
                <a:latin typeface="Arial Narrow" panose="020B0606020202030204" pitchFamily="34" charset="0"/>
              </a:rPr>
              <a:t>-5</a:t>
            </a:r>
            <a:r>
              <a:rPr lang="en-US" sz="1400" b="1" dirty="0">
                <a:solidFill>
                  <a:srgbClr val="103C62"/>
                </a:solidFill>
                <a:latin typeface="Arial Narrow" panose="020B0606020202030204" pitchFamily="34" charset="0"/>
              </a:rPr>
              <a:t> – 10</a:t>
            </a:r>
            <a:r>
              <a:rPr lang="en-US" sz="1400" b="1" baseline="30000" dirty="0">
                <a:solidFill>
                  <a:srgbClr val="103C62"/>
                </a:solidFill>
                <a:latin typeface="Arial Narrow" panose="020B0606020202030204" pitchFamily="34" charset="0"/>
              </a:rPr>
              <a:t>-3</a:t>
            </a:r>
            <a:r>
              <a:rPr lang="en-US" sz="1400" b="1" dirty="0">
                <a:solidFill>
                  <a:srgbClr val="103C62"/>
                </a:solidFill>
                <a:latin typeface="Arial Narrow" panose="020B0606020202030204" pitchFamily="34" charset="0"/>
              </a:rPr>
              <a:t> S/cm).</a:t>
            </a:r>
          </a:p>
          <a:p>
            <a:pPr marL="342900" indent="-342900">
              <a:lnSpc>
                <a:spcPct val="150000"/>
              </a:lnSpc>
              <a:buFont typeface="+mj-lt"/>
              <a:buAutoNum type="arabicPeriod"/>
            </a:pPr>
            <a:r>
              <a:rPr lang="en-US" sz="1400" dirty="0">
                <a:solidFill>
                  <a:srgbClr val="103C62"/>
                </a:solidFill>
                <a:latin typeface="Arial Narrow" panose="020B0606020202030204" pitchFamily="34" charset="0"/>
              </a:rPr>
              <a:t>Huge resistances due to contact issues.</a:t>
            </a:r>
          </a:p>
          <a:p>
            <a:pPr marL="342900" indent="-342900">
              <a:lnSpc>
                <a:spcPct val="150000"/>
              </a:lnSpc>
              <a:buFont typeface="+mj-lt"/>
              <a:buAutoNum type="arabicPeriod"/>
            </a:pPr>
            <a:r>
              <a:rPr lang="en-US" sz="1400" dirty="0">
                <a:solidFill>
                  <a:srgbClr val="103C62"/>
                </a:solidFill>
                <a:latin typeface="Arial Narrow" panose="020B0606020202030204" pitchFamily="34" charset="0"/>
              </a:rPr>
              <a:t>Interfacial processes during cycling.</a:t>
            </a:r>
          </a:p>
          <a:p>
            <a:pPr marL="342900" indent="-342900">
              <a:lnSpc>
                <a:spcPct val="150000"/>
              </a:lnSpc>
              <a:buFont typeface="+mj-lt"/>
              <a:buAutoNum type="arabicPeriod"/>
            </a:pPr>
            <a:r>
              <a:rPr lang="en-US" sz="1400" dirty="0">
                <a:solidFill>
                  <a:srgbClr val="103C62"/>
                </a:solidFill>
                <a:latin typeface="Arial Narrow" panose="020B0606020202030204" pitchFamily="34" charset="0"/>
              </a:rPr>
              <a:t>Low cyclability.</a:t>
            </a:r>
          </a:p>
          <a:p>
            <a:pPr marL="342900" indent="-342900">
              <a:lnSpc>
                <a:spcPct val="150000"/>
              </a:lnSpc>
              <a:buFont typeface="+mj-lt"/>
              <a:buAutoNum type="arabicPeriod"/>
            </a:pPr>
            <a:r>
              <a:rPr lang="en-US" sz="1400" b="1" dirty="0">
                <a:solidFill>
                  <a:srgbClr val="103C62"/>
                </a:solidFill>
                <a:latin typeface="Arial Narrow" panose="020B0606020202030204" pitchFamily="34" charset="0"/>
              </a:rPr>
              <a:t>Developing sustainable SEs avoiding the use of critical raw materials.</a:t>
            </a:r>
          </a:p>
        </p:txBody>
      </p:sp>
    </p:spTree>
    <p:extLst>
      <p:ext uri="{BB962C8B-B14F-4D97-AF65-F5344CB8AC3E}">
        <p14:creationId xmlns:p14="http://schemas.microsoft.com/office/powerpoint/2010/main" val="19721368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a:extLst>
              <a:ext uri="{FF2B5EF4-FFF2-40B4-BE49-F238E27FC236}">
                <a16:creationId xmlns:a16="http://schemas.microsoft.com/office/drawing/2014/main" id="{ED76B5D5-E1C0-43E5-B943-4E19D327D66D}"/>
              </a:ext>
            </a:extLst>
          </p:cNvPr>
          <p:cNvSpPr>
            <a:spLocks noGrp="1"/>
          </p:cNvSpPr>
          <p:nvPr>
            <p:ph type="title"/>
          </p:nvPr>
        </p:nvSpPr>
        <p:spPr/>
        <p:txBody>
          <a:bodyPr/>
          <a:lstStyle/>
          <a:p>
            <a:r>
              <a:rPr lang="en-US" dirty="0"/>
              <a:t>Solid Electrolytes. Brief Overview</a:t>
            </a:r>
          </a:p>
        </p:txBody>
      </p:sp>
      <p:sp>
        <p:nvSpPr>
          <p:cNvPr id="5" name="Espace réservé du contenu 4">
            <a:extLst>
              <a:ext uri="{FF2B5EF4-FFF2-40B4-BE49-F238E27FC236}">
                <a16:creationId xmlns:a16="http://schemas.microsoft.com/office/drawing/2014/main" id="{40C0AC41-3E47-4006-A23D-0EEE1211C6F1}"/>
              </a:ext>
            </a:extLst>
          </p:cNvPr>
          <p:cNvSpPr>
            <a:spLocks noGrp="1"/>
          </p:cNvSpPr>
          <p:nvPr>
            <p:ph idx="1"/>
          </p:nvPr>
        </p:nvSpPr>
        <p:spPr>
          <a:xfrm>
            <a:off x="11342" y="1115504"/>
            <a:ext cx="10515600" cy="3855330"/>
          </a:xfrm>
        </p:spPr>
        <p:txBody>
          <a:bodyPr>
            <a:normAutofit/>
          </a:bodyPr>
          <a:lstStyle/>
          <a:p>
            <a:pPr lvl="1">
              <a:lnSpc>
                <a:spcPct val="150000"/>
              </a:lnSpc>
            </a:pPr>
            <a:r>
              <a:rPr lang="en-US" dirty="0"/>
              <a:t>Depending on the electrolyte used, solid state batteries are divided in two big families:</a:t>
            </a:r>
          </a:p>
          <a:p>
            <a:pPr lvl="2">
              <a:lnSpc>
                <a:spcPct val="150000"/>
              </a:lnSpc>
            </a:pPr>
            <a:r>
              <a:rPr lang="en-US" dirty="0"/>
              <a:t>Polymer-based </a:t>
            </a:r>
            <a:r>
              <a:rPr lang="en-US" dirty="0" err="1"/>
              <a:t>ASSLiBs</a:t>
            </a:r>
            <a:r>
              <a:rPr lang="en-US" dirty="0"/>
              <a:t>. </a:t>
            </a:r>
          </a:p>
          <a:p>
            <a:pPr lvl="3">
              <a:lnSpc>
                <a:spcPct val="100000"/>
              </a:lnSpc>
            </a:pPr>
            <a:r>
              <a:rPr lang="en-US" dirty="0">
                <a:sym typeface="Wingdings" panose="05000000000000000000" pitchFamily="2" charset="2"/>
              </a:rPr>
              <a:t>Developed with polymeric materials as SEs.</a:t>
            </a:r>
          </a:p>
          <a:p>
            <a:pPr lvl="3">
              <a:lnSpc>
                <a:spcPct val="100000"/>
              </a:lnSpc>
            </a:pPr>
            <a:r>
              <a:rPr lang="en-US" dirty="0">
                <a:sym typeface="Wingdings" panose="05000000000000000000" pitchFamily="2" charset="2"/>
              </a:rPr>
              <a:t>Thermal degradation issues limiting its applicability.</a:t>
            </a:r>
          </a:p>
          <a:p>
            <a:pPr lvl="3">
              <a:lnSpc>
                <a:spcPct val="100000"/>
              </a:lnSpc>
            </a:pPr>
            <a:r>
              <a:rPr lang="en-US" dirty="0">
                <a:sym typeface="Wingdings" panose="05000000000000000000" pitchFamily="2" charset="2"/>
              </a:rPr>
              <a:t>Huge degradation on the Polymer/electrode interface.</a:t>
            </a:r>
          </a:p>
          <a:p>
            <a:pPr lvl="3">
              <a:lnSpc>
                <a:spcPct val="100000"/>
              </a:lnSpc>
            </a:pPr>
            <a:r>
              <a:rPr lang="en-US" dirty="0">
                <a:sym typeface="Wingdings" panose="05000000000000000000" pitchFamily="2" charset="2"/>
              </a:rPr>
              <a:t>Low ionic conductivities (10</a:t>
            </a:r>
            <a:r>
              <a:rPr lang="en-US" baseline="30000" dirty="0">
                <a:sym typeface="Wingdings" panose="05000000000000000000" pitchFamily="2" charset="2"/>
              </a:rPr>
              <a:t>-5</a:t>
            </a:r>
            <a:r>
              <a:rPr lang="en-US" dirty="0">
                <a:sym typeface="Wingdings" panose="05000000000000000000" pitchFamily="2" charset="2"/>
              </a:rPr>
              <a:t> S/cm).</a:t>
            </a:r>
          </a:p>
          <a:p>
            <a:pPr lvl="2">
              <a:lnSpc>
                <a:spcPct val="150000"/>
              </a:lnSpc>
            </a:pPr>
            <a:r>
              <a:rPr lang="en-US" dirty="0">
                <a:sym typeface="Wingdings" panose="05000000000000000000" pitchFamily="2" charset="2"/>
              </a:rPr>
              <a:t>Inorganic </a:t>
            </a:r>
            <a:r>
              <a:rPr lang="en-US" dirty="0" err="1">
                <a:sym typeface="Wingdings" panose="05000000000000000000" pitchFamily="2" charset="2"/>
              </a:rPr>
              <a:t>ASSLiBs</a:t>
            </a:r>
            <a:r>
              <a:rPr lang="en-US" dirty="0">
                <a:sym typeface="Wingdings" panose="05000000000000000000" pitchFamily="2" charset="2"/>
              </a:rPr>
              <a:t>. </a:t>
            </a:r>
          </a:p>
          <a:p>
            <a:pPr lvl="3">
              <a:lnSpc>
                <a:spcPct val="110000"/>
              </a:lnSpc>
            </a:pPr>
            <a:r>
              <a:rPr lang="en-US" dirty="0">
                <a:sym typeface="Wingdings" panose="05000000000000000000" pitchFamily="2" charset="2"/>
              </a:rPr>
              <a:t>Developed with several different inorganic materials (oxides, halides, sulphides,…)</a:t>
            </a:r>
          </a:p>
          <a:p>
            <a:pPr lvl="3">
              <a:lnSpc>
                <a:spcPct val="110000"/>
              </a:lnSpc>
            </a:pPr>
            <a:r>
              <a:rPr lang="en-US" dirty="0">
                <a:sym typeface="Wingdings" panose="05000000000000000000" pitchFamily="2" charset="2"/>
              </a:rPr>
              <a:t>Improvement in terms of safety</a:t>
            </a:r>
          </a:p>
          <a:p>
            <a:pPr lvl="3">
              <a:lnSpc>
                <a:spcPct val="110000"/>
              </a:lnSpc>
            </a:pPr>
            <a:r>
              <a:rPr lang="en-US" dirty="0">
                <a:sym typeface="Wingdings" panose="05000000000000000000" pitchFamily="2" charset="2"/>
              </a:rPr>
              <a:t>Wide electrochemical stability window. (Better compatibility with high voltage cathodes)</a:t>
            </a:r>
          </a:p>
          <a:p>
            <a:pPr lvl="3">
              <a:lnSpc>
                <a:spcPct val="150000"/>
              </a:lnSpc>
            </a:pPr>
            <a:endParaRPr lang="en-US" dirty="0">
              <a:sym typeface="Wingdings" panose="05000000000000000000" pitchFamily="2" charset="2"/>
            </a:endParaRPr>
          </a:p>
        </p:txBody>
      </p:sp>
    </p:spTree>
    <p:extLst>
      <p:ext uri="{BB962C8B-B14F-4D97-AF65-F5344CB8AC3E}">
        <p14:creationId xmlns:p14="http://schemas.microsoft.com/office/powerpoint/2010/main" val="4933930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a:extLst>
              <a:ext uri="{FF2B5EF4-FFF2-40B4-BE49-F238E27FC236}">
                <a16:creationId xmlns:a16="http://schemas.microsoft.com/office/drawing/2014/main" id="{ED76B5D5-E1C0-43E5-B943-4E19D327D66D}"/>
              </a:ext>
            </a:extLst>
          </p:cNvPr>
          <p:cNvSpPr>
            <a:spLocks noGrp="1"/>
          </p:cNvSpPr>
          <p:nvPr>
            <p:ph type="title"/>
          </p:nvPr>
        </p:nvSpPr>
        <p:spPr/>
        <p:txBody>
          <a:bodyPr/>
          <a:lstStyle/>
          <a:p>
            <a:r>
              <a:rPr lang="en-US" dirty="0"/>
              <a:t>Solid Electrolytes. Brief Overview</a:t>
            </a:r>
          </a:p>
        </p:txBody>
      </p:sp>
      <p:pic>
        <p:nvPicPr>
          <p:cNvPr id="21" name="Imagen 20">
            <a:extLst>
              <a:ext uri="{FF2B5EF4-FFF2-40B4-BE49-F238E27FC236}">
                <a16:creationId xmlns:a16="http://schemas.microsoft.com/office/drawing/2014/main" id="{D4F1CF8B-3454-E4FD-828F-1C147C2CC428}"/>
              </a:ext>
            </a:extLst>
          </p:cNvPr>
          <p:cNvPicPr>
            <a:picLocks noChangeAspect="1"/>
          </p:cNvPicPr>
          <p:nvPr/>
        </p:nvPicPr>
        <p:blipFill>
          <a:blip r:embed="rId2"/>
          <a:stretch>
            <a:fillRect/>
          </a:stretch>
        </p:blipFill>
        <p:spPr>
          <a:xfrm>
            <a:off x="3297677" y="2966936"/>
            <a:ext cx="5881020" cy="3361967"/>
          </a:xfrm>
          <a:prstGeom prst="rect">
            <a:avLst/>
          </a:prstGeom>
        </p:spPr>
      </p:pic>
      <p:sp>
        <p:nvSpPr>
          <p:cNvPr id="5" name="Espace réservé du contenu 4">
            <a:extLst>
              <a:ext uri="{FF2B5EF4-FFF2-40B4-BE49-F238E27FC236}">
                <a16:creationId xmlns:a16="http://schemas.microsoft.com/office/drawing/2014/main" id="{40C0AC41-3E47-4006-A23D-0EEE1211C6F1}"/>
              </a:ext>
            </a:extLst>
          </p:cNvPr>
          <p:cNvSpPr>
            <a:spLocks noGrp="1"/>
          </p:cNvSpPr>
          <p:nvPr>
            <p:ph idx="1"/>
          </p:nvPr>
        </p:nvSpPr>
        <p:spPr>
          <a:xfrm>
            <a:off x="11342" y="1115504"/>
            <a:ext cx="10515600" cy="2240539"/>
          </a:xfrm>
        </p:spPr>
        <p:txBody>
          <a:bodyPr/>
          <a:lstStyle/>
          <a:p>
            <a:pPr lvl="1">
              <a:lnSpc>
                <a:spcPct val="150000"/>
              </a:lnSpc>
            </a:pPr>
            <a:r>
              <a:rPr lang="en-US" dirty="0"/>
              <a:t>Depending on the electrolyte used, solid state batteries are divided in two big families:</a:t>
            </a:r>
          </a:p>
          <a:p>
            <a:pPr lvl="2">
              <a:lnSpc>
                <a:spcPct val="150000"/>
              </a:lnSpc>
            </a:pPr>
            <a:r>
              <a:rPr lang="en-US" dirty="0"/>
              <a:t>Polymer-based </a:t>
            </a:r>
            <a:r>
              <a:rPr lang="en-US" dirty="0" err="1"/>
              <a:t>ASSLiBs</a:t>
            </a:r>
            <a:r>
              <a:rPr lang="en-US" dirty="0"/>
              <a:t>. </a:t>
            </a:r>
          </a:p>
          <a:p>
            <a:pPr lvl="3">
              <a:lnSpc>
                <a:spcPct val="100000"/>
              </a:lnSpc>
            </a:pPr>
            <a:r>
              <a:rPr lang="en-US" dirty="0">
                <a:sym typeface="Wingdings" panose="05000000000000000000" pitchFamily="2" charset="2"/>
              </a:rPr>
              <a:t>Developed with polymeric materials as SEs.</a:t>
            </a:r>
          </a:p>
          <a:p>
            <a:pPr lvl="3">
              <a:lnSpc>
                <a:spcPct val="100000"/>
              </a:lnSpc>
            </a:pPr>
            <a:r>
              <a:rPr lang="en-US" dirty="0">
                <a:sym typeface="Wingdings" panose="05000000000000000000" pitchFamily="2" charset="2"/>
              </a:rPr>
              <a:t>Thermal degradation issues limiting its applicability.</a:t>
            </a:r>
          </a:p>
          <a:p>
            <a:pPr lvl="3">
              <a:lnSpc>
                <a:spcPct val="100000"/>
              </a:lnSpc>
            </a:pPr>
            <a:r>
              <a:rPr lang="en-US" dirty="0">
                <a:sym typeface="Wingdings" panose="05000000000000000000" pitchFamily="2" charset="2"/>
              </a:rPr>
              <a:t>Huge degradation on the Polymer/electrode interface.</a:t>
            </a:r>
          </a:p>
          <a:p>
            <a:pPr lvl="3">
              <a:lnSpc>
                <a:spcPct val="100000"/>
              </a:lnSpc>
            </a:pPr>
            <a:r>
              <a:rPr lang="en-US" dirty="0">
                <a:sym typeface="Wingdings" panose="05000000000000000000" pitchFamily="2" charset="2"/>
              </a:rPr>
              <a:t>Low ionic conductivities (10</a:t>
            </a:r>
            <a:r>
              <a:rPr lang="en-US" baseline="30000" dirty="0">
                <a:sym typeface="Wingdings" panose="05000000000000000000" pitchFamily="2" charset="2"/>
              </a:rPr>
              <a:t>-5</a:t>
            </a:r>
            <a:r>
              <a:rPr lang="en-US" dirty="0">
                <a:sym typeface="Wingdings" panose="05000000000000000000" pitchFamily="2" charset="2"/>
              </a:rPr>
              <a:t> S/cm)</a:t>
            </a:r>
          </a:p>
        </p:txBody>
      </p:sp>
      <p:sp>
        <p:nvSpPr>
          <p:cNvPr id="9" name="CuadroTexto 8">
            <a:extLst>
              <a:ext uri="{FF2B5EF4-FFF2-40B4-BE49-F238E27FC236}">
                <a16:creationId xmlns:a16="http://schemas.microsoft.com/office/drawing/2014/main" id="{94CE35CC-9D18-2F1D-DFF0-E453031EA063}"/>
              </a:ext>
            </a:extLst>
          </p:cNvPr>
          <p:cNvSpPr txBox="1"/>
          <p:nvPr/>
        </p:nvSpPr>
        <p:spPr>
          <a:xfrm>
            <a:off x="11342" y="6377543"/>
            <a:ext cx="6162472" cy="276999"/>
          </a:xfrm>
          <a:prstGeom prst="rect">
            <a:avLst/>
          </a:prstGeom>
          <a:noFill/>
        </p:spPr>
        <p:txBody>
          <a:bodyPr wrap="square">
            <a:spAutoFit/>
          </a:bodyPr>
          <a:lstStyle/>
          <a:p>
            <a:r>
              <a:rPr lang="en-US" sz="1200" b="1" i="1" dirty="0">
                <a:solidFill>
                  <a:srgbClr val="103C62"/>
                </a:solidFill>
                <a:latin typeface="Arial Narrow" panose="020B0606020202030204" pitchFamily="34" charset="0"/>
              </a:rPr>
              <a:t>J. Mater. Chem. A</a:t>
            </a:r>
            <a:r>
              <a:rPr lang="en-US" sz="1200" dirty="0">
                <a:solidFill>
                  <a:srgbClr val="103C62"/>
                </a:solidFill>
                <a:latin typeface="Arial Narrow" panose="020B0606020202030204" pitchFamily="34" charset="0"/>
              </a:rPr>
              <a:t>, 2016, </a:t>
            </a:r>
            <a:r>
              <a:rPr lang="en-US" sz="1200" b="1" dirty="0">
                <a:solidFill>
                  <a:srgbClr val="103C62"/>
                </a:solidFill>
                <a:latin typeface="Arial Narrow" panose="020B0606020202030204" pitchFamily="34" charset="0"/>
              </a:rPr>
              <a:t>4</a:t>
            </a:r>
            <a:r>
              <a:rPr lang="en-US" sz="1200" dirty="0">
                <a:solidFill>
                  <a:srgbClr val="103C62"/>
                </a:solidFill>
                <a:latin typeface="Arial Narrow" panose="020B0606020202030204" pitchFamily="34" charset="0"/>
              </a:rPr>
              <a:t>, 10038-10069</a:t>
            </a:r>
          </a:p>
        </p:txBody>
      </p:sp>
    </p:spTree>
    <p:extLst>
      <p:ext uri="{BB962C8B-B14F-4D97-AF65-F5344CB8AC3E}">
        <p14:creationId xmlns:p14="http://schemas.microsoft.com/office/powerpoint/2010/main" val="21291462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a:extLst>
              <a:ext uri="{FF2B5EF4-FFF2-40B4-BE49-F238E27FC236}">
                <a16:creationId xmlns:a16="http://schemas.microsoft.com/office/drawing/2014/main" id="{ED76B5D5-E1C0-43E5-B943-4E19D327D66D}"/>
              </a:ext>
            </a:extLst>
          </p:cNvPr>
          <p:cNvSpPr>
            <a:spLocks noGrp="1"/>
          </p:cNvSpPr>
          <p:nvPr>
            <p:ph type="title"/>
          </p:nvPr>
        </p:nvSpPr>
        <p:spPr/>
        <p:txBody>
          <a:bodyPr/>
          <a:lstStyle/>
          <a:p>
            <a:r>
              <a:rPr lang="en-US" dirty="0"/>
              <a:t>Solid Electrolytes. Brief Overview</a:t>
            </a:r>
          </a:p>
        </p:txBody>
      </p:sp>
      <p:sp>
        <p:nvSpPr>
          <p:cNvPr id="5" name="Espace réservé du contenu 4">
            <a:extLst>
              <a:ext uri="{FF2B5EF4-FFF2-40B4-BE49-F238E27FC236}">
                <a16:creationId xmlns:a16="http://schemas.microsoft.com/office/drawing/2014/main" id="{40C0AC41-3E47-4006-A23D-0EEE1211C6F1}"/>
              </a:ext>
            </a:extLst>
          </p:cNvPr>
          <p:cNvSpPr>
            <a:spLocks noGrp="1"/>
          </p:cNvSpPr>
          <p:nvPr>
            <p:ph idx="1"/>
          </p:nvPr>
        </p:nvSpPr>
        <p:spPr>
          <a:xfrm>
            <a:off x="11342" y="1115504"/>
            <a:ext cx="10515600" cy="3855330"/>
          </a:xfrm>
        </p:spPr>
        <p:txBody>
          <a:bodyPr>
            <a:normAutofit/>
          </a:bodyPr>
          <a:lstStyle/>
          <a:p>
            <a:pPr lvl="1">
              <a:lnSpc>
                <a:spcPct val="150000"/>
              </a:lnSpc>
            </a:pPr>
            <a:r>
              <a:rPr lang="en-US" dirty="0"/>
              <a:t>Depending on the electrolyte used, solid state batteries are divided in two big families:</a:t>
            </a:r>
          </a:p>
          <a:p>
            <a:pPr lvl="2">
              <a:lnSpc>
                <a:spcPct val="150000"/>
              </a:lnSpc>
            </a:pPr>
            <a:r>
              <a:rPr lang="en-US" dirty="0"/>
              <a:t>Polymer-based </a:t>
            </a:r>
            <a:r>
              <a:rPr lang="en-US" dirty="0" err="1"/>
              <a:t>ASSLiBs</a:t>
            </a:r>
            <a:r>
              <a:rPr lang="en-US" dirty="0"/>
              <a:t>. </a:t>
            </a:r>
          </a:p>
          <a:p>
            <a:pPr lvl="3">
              <a:lnSpc>
                <a:spcPct val="100000"/>
              </a:lnSpc>
            </a:pPr>
            <a:r>
              <a:rPr lang="en-US" dirty="0">
                <a:sym typeface="Wingdings" panose="05000000000000000000" pitchFamily="2" charset="2"/>
              </a:rPr>
              <a:t>Developed with polymeric materials as SEs.</a:t>
            </a:r>
          </a:p>
          <a:p>
            <a:pPr lvl="3">
              <a:lnSpc>
                <a:spcPct val="100000"/>
              </a:lnSpc>
            </a:pPr>
            <a:r>
              <a:rPr lang="en-US" dirty="0">
                <a:sym typeface="Wingdings" panose="05000000000000000000" pitchFamily="2" charset="2"/>
              </a:rPr>
              <a:t>Thermal degradation issues limiting its applicability.</a:t>
            </a:r>
          </a:p>
          <a:p>
            <a:pPr lvl="3">
              <a:lnSpc>
                <a:spcPct val="100000"/>
              </a:lnSpc>
            </a:pPr>
            <a:r>
              <a:rPr lang="en-US" dirty="0">
                <a:sym typeface="Wingdings" panose="05000000000000000000" pitchFamily="2" charset="2"/>
              </a:rPr>
              <a:t>Huge degradation on the Polymer/electrode interface.</a:t>
            </a:r>
          </a:p>
          <a:p>
            <a:pPr lvl="3">
              <a:lnSpc>
                <a:spcPct val="100000"/>
              </a:lnSpc>
            </a:pPr>
            <a:r>
              <a:rPr lang="en-US" dirty="0">
                <a:sym typeface="Wingdings" panose="05000000000000000000" pitchFamily="2" charset="2"/>
              </a:rPr>
              <a:t>Low ionic conductivities (10</a:t>
            </a:r>
            <a:r>
              <a:rPr lang="en-US" baseline="30000" dirty="0">
                <a:sym typeface="Wingdings" panose="05000000000000000000" pitchFamily="2" charset="2"/>
              </a:rPr>
              <a:t>-5</a:t>
            </a:r>
            <a:r>
              <a:rPr lang="en-US" dirty="0">
                <a:sym typeface="Wingdings" panose="05000000000000000000" pitchFamily="2" charset="2"/>
              </a:rPr>
              <a:t> S/cm).</a:t>
            </a:r>
          </a:p>
          <a:p>
            <a:pPr lvl="2">
              <a:lnSpc>
                <a:spcPct val="150000"/>
              </a:lnSpc>
            </a:pPr>
            <a:r>
              <a:rPr lang="en-US" dirty="0">
                <a:sym typeface="Wingdings" panose="05000000000000000000" pitchFamily="2" charset="2"/>
              </a:rPr>
              <a:t>Inorganic </a:t>
            </a:r>
            <a:r>
              <a:rPr lang="en-US" dirty="0" err="1">
                <a:sym typeface="Wingdings" panose="05000000000000000000" pitchFamily="2" charset="2"/>
              </a:rPr>
              <a:t>ASSLiBs</a:t>
            </a:r>
            <a:r>
              <a:rPr lang="en-US" dirty="0">
                <a:sym typeface="Wingdings" panose="05000000000000000000" pitchFamily="2" charset="2"/>
              </a:rPr>
              <a:t>. </a:t>
            </a:r>
          </a:p>
          <a:p>
            <a:pPr lvl="3">
              <a:lnSpc>
                <a:spcPct val="110000"/>
              </a:lnSpc>
            </a:pPr>
            <a:r>
              <a:rPr lang="en-US" dirty="0">
                <a:sym typeface="Wingdings" panose="05000000000000000000" pitchFamily="2" charset="2"/>
              </a:rPr>
              <a:t>Developed with several different inorganic materials (oxides, halides, sulphides,…)</a:t>
            </a:r>
          </a:p>
          <a:p>
            <a:pPr lvl="3">
              <a:lnSpc>
                <a:spcPct val="110000"/>
              </a:lnSpc>
            </a:pPr>
            <a:r>
              <a:rPr lang="en-US" dirty="0">
                <a:sym typeface="Wingdings" panose="05000000000000000000" pitchFamily="2" charset="2"/>
              </a:rPr>
              <a:t>Improvement in terms of safety</a:t>
            </a:r>
          </a:p>
          <a:p>
            <a:pPr lvl="3">
              <a:lnSpc>
                <a:spcPct val="110000"/>
              </a:lnSpc>
            </a:pPr>
            <a:r>
              <a:rPr lang="en-US" dirty="0">
                <a:sym typeface="Wingdings" panose="05000000000000000000" pitchFamily="2" charset="2"/>
              </a:rPr>
              <a:t>Wide electrochemical stability window. (Better compatibility with high voltage cathodes)</a:t>
            </a:r>
          </a:p>
          <a:p>
            <a:pPr lvl="3">
              <a:lnSpc>
                <a:spcPct val="150000"/>
              </a:lnSpc>
            </a:pPr>
            <a:endParaRPr lang="en-US" dirty="0">
              <a:sym typeface="Wingdings" panose="05000000000000000000" pitchFamily="2" charset="2"/>
            </a:endParaRPr>
          </a:p>
        </p:txBody>
      </p:sp>
    </p:spTree>
    <p:extLst>
      <p:ext uri="{BB962C8B-B14F-4D97-AF65-F5344CB8AC3E}">
        <p14:creationId xmlns:p14="http://schemas.microsoft.com/office/powerpoint/2010/main" val="32772975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a:extLst>
              <a:ext uri="{FF2B5EF4-FFF2-40B4-BE49-F238E27FC236}">
                <a16:creationId xmlns:a16="http://schemas.microsoft.com/office/drawing/2014/main" id="{ED76B5D5-E1C0-43E5-B943-4E19D327D66D}"/>
              </a:ext>
            </a:extLst>
          </p:cNvPr>
          <p:cNvSpPr>
            <a:spLocks noGrp="1"/>
          </p:cNvSpPr>
          <p:nvPr>
            <p:ph type="title"/>
          </p:nvPr>
        </p:nvSpPr>
        <p:spPr/>
        <p:txBody>
          <a:bodyPr/>
          <a:lstStyle/>
          <a:p>
            <a:r>
              <a:rPr lang="en-US" dirty="0"/>
              <a:t>Inorganic </a:t>
            </a:r>
            <a:r>
              <a:rPr lang="en-US" dirty="0" err="1"/>
              <a:t>ASSLiBs</a:t>
            </a:r>
            <a:endParaRPr lang="en-US" dirty="0"/>
          </a:p>
        </p:txBody>
      </p:sp>
      <p:sp>
        <p:nvSpPr>
          <p:cNvPr id="3" name="Espace réservé du contenu 4">
            <a:extLst>
              <a:ext uri="{FF2B5EF4-FFF2-40B4-BE49-F238E27FC236}">
                <a16:creationId xmlns:a16="http://schemas.microsoft.com/office/drawing/2014/main" id="{40377785-2CB7-8A4C-3EBB-07B492B54A29}"/>
              </a:ext>
            </a:extLst>
          </p:cNvPr>
          <p:cNvSpPr>
            <a:spLocks noGrp="1"/>
          </p:cNvSpPr>
          <p:nvPr>
            <p:ph idx="1"/>
          </p:nvPr>
        </p:nvSpPr>
        <p:spPr>
          <a:xfrm>
            <a:off x="11342" y="1115504"/>
            <a:ext cx="10515600" cy="3855330"/>
          </a:xfrm>
        </p:spPr>
        <p:txBody>
          <a:bodyPr>
            <a:normAutofit/>
          </a:bodyPr>
          <a:lstStyle/>
          <a:p>
            <a:pPr lvl="1">
              <a:lnSpc>
                <a:spcPct val="150000"/>
              </a:lnSpc>
            </a:pPr>
            <a:r>
              <a:rPr lang="en-US" dirty="0">
                <a:sym typeface="Wingdings" panose="05000000000000000000" pitchFamily="2" charset="2"/>
              </a:rPr>
              <a:t>Generally, inorganic solid electrolytes (ISEs) are considered as promising materials due to:</a:t>
            </a:r>
          </a:p>
        </p:txBody>
      </p:sp>
      <p:sp>
        <p:nvSpPr>
          <p:cNvPr id="6" name="CuadroTexto 5">
            <a:extLst>
              <a:ext uri="{FF2B5EF4-FFF2-40B4-BE49-F238E27FC236}">
                <a16:creationId xmlns:a16="http://schemas.microsoft.com/office/drawing/2014/main" id="{A71F8D58-8DB2-C276-A67A-25157EF38FE1}"/>
              </a:ext>
            </a:extLst>
          </p:cNvPr>
          <p:cNvSpPr txBox="1"/>
          <p:nvPr/>
        </p:nvSpPr>
        <p:spPr>
          <a:xfrm>
            <a:off x="1127452" y="2036635"/>
            <a:ext cx="4422098" cy="1200329"/>
          </a:xfrm>
          <a:prstGeom prst="rect">
            <a:avLst/>
          </a:prstGeom>
          <a:noFill/>
        </p:spPr>
        <p:txBody>
          <a:bodyPr wrap="square" rtlCol="0">
            <a:spAutoFit/>
          </a:bodyPr>
          <a:lstStyle/>
          <a:p>
            <a:pPr marL="285750" indent="-285750">
              <a:buFont typeface="Wingdings" panose="05000000000000000000" pitchFamily="2" charset="2"/>
              <a:buChar char="ü"/>
            </a:pPr>
            <a:r>
              <a:rPr lang="en-US" dirty="0">
                <a:solidFill>
                  <a:srgbClr val="103C62"/>
                </a:solidFill>
                <a:latin typeface="Arial Narrow" panose="020B0606020202030204" pitchFamily="34" charset="0"/>
              </a:rPr>
              <a:t>Promising ionic conductivities</a:t>
            </a:r>
          </a:p>
          <a:p>
            <a:pPr marL="285750" indent="-285750">
              <a:buFont typeface="Wingdings" panose="05000000000000000000" pitchFamily="2" charset="2"/>
              <a:buChar char="ü"/>
            </a:pPr>
            <a:r>
              <a:rPr lang="en-US" dirty="0">
                <a:solidFill>
                  <a:srgbClr val="103C62"/>
                </a:solidFill>
                <a:latin typeface="Arial Narrow" panose="020B0606020202030204" pitchFamily="34" charset="0"/>
              </a:rPr>
              <a:t>Good Li</a:t>
            </a:r>
            <a:r>
              <a:rPr lang="en-US" baseline="30000" dirty="0">
                <a:solidFill>
                  <a:srgbClr val="103C62"/>
                </a:solidFill>
                <a:latin typeface="Arial Narrow" panose="020B0606020202030204" pitchFamily="34" charset="0"/>
              </a:rPr>
              <a:t>+</a:t>
            </a:r>
            <a:r>
              <a:rPr lang="en-US" dirty="0">
                <a:solidFill>
                  <a:srgbClr val="103C62"/>
                </a:solidFill>
                <a:latin typeface="Arial Narrow" panose="020B0606020202030204" pitchFamily="34" charset="0"/>
              </a:rPr>
              <a:t> diffusion</a:t>
            </a:r>
          </a:p>
          <a:p>
            <a:pPr marL="285750" indent="-285750">
              <a:buFont typeface="Wingdings" panose="05000000000000000000" pitchFamily="2" charset="2"/>
              <a:buChar char="ü"/>
            </a:pPr>
            <a:r>
              <a:rPr lang="en-US" dirty="0">
                <a:solidFill>
                  <a:srgbClr val="103C62"/>
                </a:solidFill>
                <a:latin typeface="Arial Narrow" panose="020B0606020202030204" pitchFamily="34" charset="0"/>
              </a:rPr>
              <a:t>High thermal stability</a:t>
            </a:r>
          </a:p>
          <a:p>
            <a:pPr marL="285750" indent="-285750">
              <a:buFont typeface="Wingdings" panose="05000000000000000000" pitchFamily="2" charset="2"/>
              <a:buChar char="ü"/>
            </a:pPr>
            <a:r>
              <a:rPr lang="en-US" dirty="0">
                <a:solidFill>
                  <a:srgbClr val="103C62"/>
                </a:solidFill>
                <a:latin typeface="Arial Narrow" panose="020B0606020202030204" pitchFamily="34" charset="0"/>
              </a:rPr>
              <a:t>Electronic insulators</a:t>
            </a:r>
          </a:p>
        </p:txBody>
      </p:sp>
      <p:sp>
        <p:nvSpPr>
          <p:cNvPr id="7" name="CuadroTexto 6">
            <a:extLst>
              <a:ext uri="{FF2B5EF4-FFF2-40B4-BE49-F238E27FC236}">
                <a16:creationId xmlns:a16="http://schemas.microsoft.com/office/drawing/2014/main" id="{0A7800FB-C445-1FD4-1ACC-50476296CE87}"/>
              </a:ext>
            </a:extLst>
          </p:cNvPr>
          <p:cNvSpPr txBox="1"/>
          <p:nvPr/>
        </p:nvSpPr>
        <p:spPr>
          <a:xfrm>
            <a:off x="6494523" y="3018520"/>
            <a:ext cx="4893217" cy="646331"/>
          </a:xfrm>
          <a:prstGeom prst="rect">
            <a:avLst/>
          </a:prstGeom>
          <a:noFill/>
        </p:spPr>
        <p:txBody>
          <a:bodyPr wrap="square" rtlCol="0">
            <a:spAutoFit/>
          </a:bodyPr>
          <a:lstStyle/>
          <a:p>
            <a:pPr marL="342900" indent="-342900">
              <a:buFont typeface="Tenorite" panose="00000500000000000000" pitchFamily="2" charset="0"/>
              <a:buChar char="×"/>
            </a:pPr>
            <a:r>
              <a:rPr lang="en-US" dirty="0">
                <a:solidFill>
                  <a:srgbClr val="103C62"/>
                </a:solidFill>
                <a:latin typeface="Arial Narrow" panose="020B0606020202030204" pitchFamily="34" charset="0"/>
              </a:rPr>
              <a:t>Interface issues</a:t>
            </a:r>
          </a:p>
          <a:p>
            <a:pPr marL="342900" indent="-342900">
              <a:buFont typeface="Tenorite" panose="00000500000000000000" pitchFamily="2" charset="0"/>
              <a:buChar char="×"/>
            </a:pPr>
            <a:r>
              <a:rPr lang="en-US" dirty="0">
                <a:solidFill>
                  <a:srgbClr val="103C62"/>
                </a:solidFill>
                <a:latin typeface="Arial Narrow" panose="020B0606020202030204" pitchFamily="34" charset="0"/>
              </a:rPr>
              <a:t>Conductivity depends heavily on temperature</a:t>
            </a:r>
          </a:p>
        </p:txBody>
      </p:sp>
      <p:sp>
        <p:nvSpPr>
          <p:cNvPr id="9" name="Flecha: curvada hacia la derecha 8">
            <a:extLst>
              <a:ext uri="{FF2B5EF4-FFF2-40B4-BE49-F238E27FC236}">
                <a16:creationId xmlns:a16="http://schemas.microsoft.com/office/drawing/2014/main" id="{2F59DD80-6D31-7407-879E-156ABC84DA60}"/>
              </a:ext>
            </a:extLst>
          </p:cNvPr>
          <p:cNvSpPr/>
          <p:nvPr/>
        </p:nvSpPr>
        <p:spPr>
          <a:xfrm>
            <a:off x="4340479" y="2116837"/>
            <a:ext cx="1348740" cy="1912620"/>
          </a:xfrm>
          <a:prstGeom prst="curvedRightArrow">
            <a:avLst/>
          </a:prstGeom>
          <a:solidFill>
            <a:srgbClr val="103C62"/>
          </a:solidFill>
          <a:ln w="25400">
            <a:solidFill>
              <a:srgbClr val="95C1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CuadroTexto 9">
            <a:extLst>
              <a:ext uri="{FF2B5EF4-FFF2-40B4-BE49-F238E27FC236}">
                <a16:creationId xmlns:a16="http://schemas.microsoft.com/office/drawing/2014/main" id="{1A8B33D3-C319-12D3-D13F-30CACF43FFD5}"/>
              </a:ext>
            </a:extLst>
          </p:cNvPr>
          <p:cNvSpPr txBox="1"/>
          <p:nvPr/>
        </p:nvSpPr>
        <p:spPr>
          <a:xfrm>
            <a:off x="6339677" y="2431542"/>
            <a:ext cx="3345180" cy="369332"/>
          </a:xfrm>
          <a:prstGeom prst="rect">
            <a:avLst/>
          </a:prstGeom>
          <a:noFill/>
        </p:spPr>
        <p:txBody>
          <a:bodyPr wrap="square" rtlCol="0">
            <a:spAutoFit/>
          </a:bodyPr>
          <a:lstStyle/>
          <a:p>
            <a:r>
              <a:rPr lang="es-ES" dirty="0">
                <a:solidFill>
                  <a:srgbClr val="103C62"/>
                </a:solidFill>
                <a:latin typeface="Arial Narrow" panose="020B0606020202030204" pitchFamily="34" charset="0"/>
              </a:rPr>
              <a:t>In </a:t>
            </a:r>
            <a:r>
              <a:rPr lang="es-ES" dirty="0" err="1">
                <a:solidFill>
                  <a:srgbClr val="103C62"/>
                </a:solidFill>
                <a:latin typeface="Arial Narrow" panose="020B0606020202030204" pitchFamily="34" charset="0"/>
              </a:rPr>
              <a:t>contrast</a:t>
            </a:r>
            <a:r>
              <a:rPr lang="es-ES" dirty="0">
                <a:solidFill>
                  <a:srgbClr val="103C62"/>
                </a:solidFill>
                <a:latin typeface="Arial Narrow" panose="020B0606020202030204" pitchFamily="34" charset="0"/>
              </a:rPr>
              <a:t>:</a:t>
            </a:r>
          </a:p>
        </p:txBody>
      </p:sp>
      <p:pic>
        <p:nvPicPr>
          <p:cNvPr id="2" name="Main graphic">
            <a:extLst>
              <a:ext uri="{FF2B5EF4-FFF2-40B4-BE49-F238E27FC236}">
                <a16:creationId xmlns:a16="http://schemas.microsoft.com/office/drawing/2014/main" id="{22E39A86-0243-0888-3F02-BC9DA0D995E2}"/>
              </a:ext>
            </a:extLst>
          </p:cNvPr>
          <p:cNvPicPr>
            <a:picLocks noChangeAspect="1"/>
          </p:cNvPicPr>
          <p:nvPr/>
        </p:nvPicPr>
        <p:blipFill>
          <a:blip r:embed="rId2"/>
          <a:stretch/>
        </p:blipFill>
        <p:spPr>
          <a:xfrm>
            <a:off x="1432250" y="4175627"/>
            <a:ext cx="3426484" cy="2244799"/>
          </a:xfrm>
          <a:prstGeom prst="rect">
            <a:avLst/>
          </a:prstGeom>
          <a:ln>
            <a:noFill/>
          </a:ln>
        </p:spPr>
      </p:pic>
      <p:grpSp>
        <p:nvGrpSpPr>
          <p:cNvPr id="11" name="Group 19">
            <a:extLst>
              <a:ext uri="{FF2B5EF4-FFF2-40B4-BE49-F238E27FC236}">
                <a16:creationId xmlns:a16="http://schemas.microsoft.com/office/drawing/2014/main" id="{C5D9524F-1FBB-4D5B-8628-13C0AB02D11C}"/>
              </a:ext>
            </a:extLst>
          </p:cNvPr>
          <p:cNvGrpSpPr/>
          <p:nvPr/>
        </p:nvGrpSpPr>
        <p:grpSpPr>
          <a:xfrm>
            <a:off x="5693208" y="4091232"/>
            <a:ext cx="3559440" cy="2413588"/>
            <a:chOff x="8073125" y="2971800"/>
            <a:chExt cx="3742311" cy="1958009"/>
          </a:xfrm>
        </p:grpSpPr>
        <p:pic>
          <p:nvPicPr>
            <p:cNvPr id="12" name="Picture 2">
              <a:extLst>
                <a:ext uri="{FF2B5EF4-FFF2-40B4-BE49-F238E27FC236}">
                  <a16:creationId xmlns:a16="http://schemas.microsoft.com/office/drawing/2014/main" id="{B334D21C-46F5-4918-8616-C37A0A112B2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61324"/>
            <a:stretch/>
          </p:blipFill>
          <p:spPr bwMode="auto">
            <a:xfrm>
              <a:off x="8175523" y="2971800"/>
              <a:ext cx="3639913" cy="1958009"/>
            </a:xfrm>
            <a:prstGeom prst="rect">
              <a:avLst/>
            </a:prstGeom>
            <a:noFill/>
            <a:extLst>
              <a:ext uri="{909E8E84-426E-40DD-AFC4-6F175D3DCCD1}">
                <a14:hiddenFill xmlns:a14="http://schemas.microsoft.com/office/drawing/2010/main">
                  <a:solidFill>
                    <a:srgbClr val="FFFFFF"/>
                  </a:solidFill>
                </a14:hiddenFill>
              </a:ext>
            </a:extLst>
          </p:spPr>
        </p:pic>
        <p:sp>
          <p:nvSpPr>
            <p:cNvPr id="13" name="Oval 21">
              <a:extLst>
                <a:ext uri="{FF2B5EF4-FFF2-40B4-BE49-F238E27FC236}">
                  <a16:creationId xmlns:a16="http://schemas.microsoft.com/office/drawing/2014/main" id="{F5425AEE-8922-4A45-AC83-BAA3CE9FBEA0}"/>
                </a:ext>
              </a:extLst>
            </p:cNvPr>
            <p:cNvSpPr/>
            <p:nvPr/>
          </p:nvSpPr>
          <p:spPr>
            <a:xfrm>
              <a:off x="8073125" y="2971800"/>
              <a:ext cx="293391" cy="19192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4726314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a:extLst>
              <a:ext uri="{FF2B5EF4-FFF2-40B4-BE49-F238E27FC236}">
                <a16:creationId xmlns:a16="http://schemas.microsoft.com/office/drawing/2014/main" id="{ED76B5D5-E1C0-43E5-B943-4E19D327D66D}"/>
              </a:ext>
            </a:extLst>
          </p:cNvPr>
          <p:cNvSpPr>
            <a:spLocks noGrp="1"/>
          </p:cNvSpPr>
          <p:nvPr>
            <p:ph type="title"/>
          </p:nvPr>
        </p:nvSpPr>
        <p:spPr/>
        <p:txBody>
          <a:bodyPr/>
          <a:lstStyle/>
          <a:p>
            <a:r>
              <a:rPr lang="en-US" dirty="0"/>
              <a:t>Lithium Halides (Li</a:t>
            </a:r>
            <a:r>
              <a:rPr lang="en-US" baseline="-25000" dirty="0"/>
              <a:t>3</a:t>
            </a:r>
            <a:r>
              <a:rPr lang="en-US" dirty="0"/>
              <a:t>MX</a:t>
            </a:r>
            <a:r>
              <a:rPr lang="en-US" baseline="-25000" dirty="0"/>
              <a:t>6</a:t>
            </a:r>
            <a:r>
              <a:rPr lang="en-US" dirty="0"/>
              <a:t>)</a:t>
            </a:r>
          </a:p>
        </p:txBody>
      </p:sp>
      <p:sp>
        <p:nvSpPr>
          <p:cNvPr id="3" name="Espace réservé du contenu 4">
            <a:extLst>
              <a:ext uri="{FF2B5EF4-FFF2-40B4-BE49-F238E27FC236}">
                <a16:creationId xmlns:a16="http://schemas.microsoft.com/office/drawing/2014/main" id="{40377785-2CB7-8A4C-3EBB-07B492B54A29}"/>
              </a:ext>
            </a:extLst>
          </p:cNvPr>
          <p:cNvSpPr>
            <a:spLocks noGrp="1"/>
          </p:cNvSpPr>
          <p:nvPr>
            <p:ph idx="1"/>
          </p:nvPr>
        </p:nvSpPr>
        <p:spPr>
          <a:xfrm>
            <a:off x="11342" y="1115504"/>
            <a:ext cx="7372869" cy="3855330"/>
          </a:xfrm>
        </p:spPr>
        <p:txBody>
          <a:bodyPr>
            <a:normAutofit/>
          </a:bodyPr>
          <a:lstStyle/>
          <a:p>
            <a:pPr lvl="1">
              <a:lnSpc>
                <a:spcPct val="150000"/>
              </a:lnSpc>
            </a:pPr>
            <a:r>
              <a:rPr lang="en-US" dirty="0">
                <a:sym typeface="Wingdings" panose="05000000000000000000" pitchFamily="2" charset="2"/>
              </a:rPr>
              <a:t>Since 2018, this family of compounds have gained so much attention since the preparation by Tetsuya Asano et. Al of Li</a:t>
            </a:r>
            <a:r>
              <a:rPr lang="en-US" baseline="-25000" dirty="0">
                <a:sym typeface="Wingdings" panose="05000000000000000000" pitchFamily="2" charset="2"/>
              </a:rPr>
              <a:t>3</a:t>
            </a:r>
            <a:r>
              <a:rPr lang="en-US" dirty="0">
                <a:sym typeface="Wingdings" panose="05000000000000000000" pitchFamily="2" charset="2"/>
              </a:rPr>
              <a:t>YCl</a:t>
            </a:r>
            <a:r>
              <a:rPr lang="en-US" baseline="-25000" dirty="0">
                <a:sym typeface="Wingdings" panose="05000000000000000000" pitchFamily="2" charset="2"/>
              </a:rPr>
              <a:t>6</a:t>
            </a:r>
            <a:r>
              <a:rPr lang="en-US" dirty="0">
                <a:sym typeface="Wingdings" panose="05000000000000000000" pitchFamily="2" charset="2"/>
              </a:rPr>
              <a:t> and Li</a:t>
            </a:r>
            <a:r>
              <a:rPr lang="en-US" baseline="-25000" dirty="0">
                <a:sym typeface="Wingdings" panose="05000000000000000000" pitchFamily="2" charset="2"/>
              </a:rPr>
              <a:t>3</a:t>
            </a:r>
            <a:r>
              <a:rPr lang="en-US" dirty="0">
                <a:sym typeface="Wingdings" panose="05000000000000000000" pitchFamily="2" charset="2"/>
              </a:rPr>
              <a:t>YBr</a:t>
            </a:r>
            <a:r>
              <a:rPr lang="en-US" baseline="-25000" dirty="0">
                <a:sym typeface="Wingdings" panose="05000000000000000000" pitchFamily="2" charset="2"/>
              </a:rPr>
              <a:t>6</a:t>
            </a:r>
            <a:r>
              <a:rPr lang="en-US" dirty="0">
                <a:sym typeface="Wingdings" panose="05000000000000000000" pitchFamily="2" charset="2"/>
              </a:rPr>
              <a:t> reporting ionic conductivities between 0.03 and 1.7·10</a:t>
            </a:r>
            <a:r>
              <a:rPr lang="en-US" baseline="30000" dirty="0">
                <a:sym typeface="Wingdings" panose="05000000000000000000" pitchFamily="2" charset="2"/>
              </a:rPr>
              <a:t>-3</a:t>
            </a:r>
            <a:r>
              <a:rPr lang="en-US" dirty="0">
                <a:sym typeface="Wingdings" panose="05000000000000000000" pitchFamily="2" charset="2"/>
              </a:rPr>
              <a:t> S/cm</a:t>
            </a:r>
          </a:p>
          <a:p>
            <a:pPr lvl="2">
              <a:lnSpc>
                <a:spcPct val="100000"/>
              </a:lnSpc>
              <a:buFont typeface="Arial" panose="020B0604020202020204" pitchFamily="34" charset="0"/>
              <a:buChar char="•"/>
            </a:pPr>
            <a:r>
              <a:rPr lang="en-US" dirty="0">
                <a:sym typeface="Wingdings" panose="05000000000000000000" pitchFamily="2" charset="2"/>
              </a:rPr>
              <a:t>Wide electrochemical stability window (~4 V)</a:t>
            </a:r>
          </a:p>
          <a:p>
            <a:pPr lvl="2">
              <a:lnSpc>
                <a:spcPct val="100000"/>
              </a:lnSpc>
              <a:buFont typeface="Arial" panose="020B0604020202020204" pitchFamily="34" charset="0"/>
              <a:buChar char="•"/>
            </a:pPr>
            <a:r>
              <a:rPr lang="en-US" dirty="0">
                <a:sym typeface="Wingdings" panose="05000000000000000000" pitchFamily="2" charset="2"/>
              </a:rPr>
              <a:t>Good chemical stability against typical cathodes as LCO (LiCoO</a:t>
            </a:r>
            <a:r>
              <a:rPr lang="en-US" baseline="-25000" dirty="0">
                <a:sym typeface="Wingdings" panose="05000000000000000000" pitchFamily="2" charset="2"/>
              </a:rPr>
              <a:t>2</a:t>
            </a:r>
            <a:r>
              <a:rPr lang="en-US" dirty="0">
                <a:sym typeface="Wingdings" panose="05000000000000000000" pitchFamily="2" charset="2"/>
              </a:rPr>
              <a:t>)</a:t>
            </a:r>
          </a:p>
          <a:p>
            <a:pPr lvl="2">
              <a:lnSpc>
                <a:spcPct val="100000"/>
              </a:lnSpc>
              <a:buFont typeface="Arial" panose="020B0604020202020204" pitchFamily="34" charset="0"/>
              <a:buChar char="•"/>
            </a:pPr>
            <a:r>
              <a:rPr lang="en-US" dirty="0">
                <a:sym typeface="Wingdings" panose="05000000000000000000" pitchFamily="2" charset="2"/>
              </a:rPr>
              <a:t>Scalable and sustainable synthetic routes (i.e., aqueous based)</a:t>
            </a:r>
          </a:p>
        </p:txBody>
      </p:sp>
      <p:pic>
        <p:nvPicPr>
          <p:cNvPr id="8" name="Imagen 7">
            <a:extLst>
              <a:ext uri="{FF2B5EF4-FFF2-40B4-BE49-F238E27FC236}">
                <a16:creationId xmlns:a16="http://schemas.microsoft.com/office/drawing/2014/main" id="{703D0189-BE9A-4F32-3328-45384EA1F119}"/>
              </a:ext>
            </a:extLst>
          </p:cNvPr>
          <p:cNvPicPr>
            <a:picLocks noChangeAspect="1"/>
          </p:cNvPicPr>
          <p:nvPr/>
        </p:nvPicPr>
        <p:blipFill>
          <a:blip r:embed="rId2"/>
          <a:stretch>
            <a:fillRect/>
          </a:stretch>
        </p:blipFill>
        <p:spPr>
          <a:xfrm>
            <a:off x="7838383" y="1242182"/>
            <a:ext cx="3726784" cy="3168564"/>
          </a:xfrm>
          <a:prstGeom prst="rect">
            <a:avLst/>
          </a:prstGeom>
        </p:spPr>
      </p:pic>
      <p:sp>
        <p:nvSpPr>
          <p:cNvPr id="11" name="CuadroTexto 10">
            <a:extLst>
              <a:ext uri="{FF2B5EF4-FFF2-40B4-BE49-F238E27FC236}">
                <a16:creationId xmlns:a16="http://schemas.microsoft.com/office/drawing/2014/main" id="{DF97D097-9DB2-BD29-5DD3-B129C87946A0}"/>
              </a:ext>
            </a:extLst>
          </p:cNvPr>
          <p:cNvSpPr txBox="1"/>
          <p:nvPr/>
        </p:nvSpPr>
        <p:spPr>
          <a:xfrm>
            <a:off x="0" y="6485265"/>
            <a:ext cx="9540240" cy="276999"/>
          </a:xfrm>
          <a:prstGeom prst="rect">
            <a:avLst/>
          </a:prstGeom>
          <a:noFill/>
        </p:spPr>
        <p:txBody>
          <a:bodyPr wrap="square" rtlCol="0">
            <a:spAutoFit/>
          </a:bodyPr>
          <a:lstStyle/>
          <a:p>
            <a:r>
              <a:rPr lang="fr-FR" sz="1200" i="1" dirty="0">
                <a:effectLst/>
                <a:latin typeface="Arial Narrow" panose="020B0606020202030204" pitchFamily="34" charset="0"/>
              </a:rPr>
              <a:t> </a:t>
            </a:r>
            <a:r>
              <a:rPr lang="nb-NO" sz="1200" b="1" i="1" dirty="0">
                <a:solidFill>
                  <a:srgbClr val="103C62"/>
                </a:solidFill>
                <a:effectLst/>
                <a:latin typeface="Arial Narrow" panose="020B0606020202030204" pitchFamily="34" charset="0"/>
              </a:rPr>
              <a:t>ACS Energy Lett.,</a:t>
            </a:r>
            <a:r>
              <a:rPr lang="nb-NO" sz="1200" i="1" dirty="0">
                <a:solidFill>
                  <a:srgbClr val="103C62"/>
                </a:solidFill>
                <a:effectLst/>
                <a:latin typeface="Arial Narrow" panose="020B0606020202030204" pitchFamily="34" charset="0"/>
              </a:rPr>
              <a:t> </a:t>
            </a:r>
            <a:r>
              <a:rPr lang="nb-NO" sz="1200" dirty="0">
                <a:solidFill>
                  <a:srgbClr val="103C62"/>
                </a:solidFill>
                <a:effectLst/>
                <a:latin typeface="Arial Narrow" panose="020B0606020202030204" pitchFamily="34" charset="0"/>
              </a:rPr>
              <a:t>2022, </a:t>
            </a:r>
            <a:r>
              <a:rPr lang="nb-NO" sz="1200" b="1" dirty="0">
                <a:solidFill>
                  <a:srgbClr val="103C62"/>
                </a:solidFill>
                <a:effectLst/>
                <a:latin typeface="Arial Narrow" panose="020B0606020202030204" pitchFamily="34" charset="0"/>
              </a:rPr>
              <a:t>7</a:t>
            </a:r>
            <a:r>
              <a:rPr lang="nb-NO" sz="1200" dirty="0">
                <a:solidFill>
                  <a:srgbClr val="103C62"/>
                </a:solidFill>
                <a:effectLst/>
                <a:latin typeface="Arial Narrow" panose="020B0606020202030204" pitchFamily="34" charset="0"/>
              </a:rPr>
              <a:t>, 1776−1805</a:t>
            </a:r>
            <a:endParaRPr lang="es-ES" sz="1200" dirty="0">
              <a:solidFill>
                <a:srgbClr val="103C62"/>
              </a:solidFill>
              <a:latin typeface="Arial Narrow" panose="020B0606020202030204" pitchFamily="34" charset="0"/>
            </a:endParaRPr>
          </a:p>
        </p:txBody>
      </p:sp>
      <p:pic>
        <p:nvPicPr>
          <p:cNvPr id="6" name="Imagen 5">
            <a:extLst>
              <a:ext uri="{FF2B5EF4-FFF2-40B4-BE49-F238E27FC236}">
                <a16:creationId xmlns:a16="http://schemas.microsoft.com/office/drawing/2014/main" id="{F70408A6-9514-4A62-97FD-F698A7C9AE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57031" y="125650"/>
            <a:ext cx="2659015" cy="783331"/>
          </a:xfrm>
          <a:prstGeom prst="rect">
            <a:avLst/>
          </a:prstGeom>
        </p:spPr>
      </p:pic>
    </p:spTree>
    <p:extLst>
      <p:ext uri="{BB962C8B-B14F-4D97-AF65-F5344CB8AC3E}">
        <p14:creationId xmlns:p14="http://schemas.microsoft.com/office/powerpoint/2010/main" val="27972401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a:extLst>
              <a:ext uri="{FF2B5EF4-FFF2-40B4-BE49-F238E27FC236}">
                <a16:creationId xmlns:a16="http://schemas.microsoft.com/office/drawing/2014/main" id="{ED76B5D5-E1C0-43E5-B943-4E19D327D66D}"/>
              </a:ext>
            </a:extLst>
          </p:cNvPr>
          <p:cNvSpPr>
            <a:spLocks noGrp="1"/>
          </p:cNvSpPr>
          <p:nvPr>
            <p:ph type="title"/>
          </p:nvPr>
        </p:nvSpPr>
        <p:spPr/>
        <p:txBody>
          <a:bodyPr/>
          <a:lstStyle/>
          <a:p>
            <a:r>
              <a:rPr lang="en-US" dirty="0"/>
              <a:t>Lithium Halides (Li</a:t>
            </a:r>
            <a:r>
              <a:rPr lang="en-US" baseline="-25000" dirty="0"/>
              <a:t>3</a:t>
            </a:r>
            <a:r>
              <a:rPr lang="en-US" dirty="0"/>
              <a:t>MX</a:t>
            </a:r>
            <a:r>
              <a:rPr lang="en-US" baseline="-25000" dirty="0"/>
              <a:t>6</a:t>
            </a:r>
            <a:r>
              <a:rPr lang="en-US" dirty="0"/>
              <a:t>)</a:t>
            </a:r>
          </a:p>
        </p:txBody>
      </p:sp>
      <p:sp>
        <p:nvSpPr>
          <p:cNvPr id="3" name="Espace réservé du contenu 4">
            <a:extLst>
              <a:ext uri="{FF2B5EF4-FFF2-40B4-BE49-F238E27FC236}">
                <a16:creationId xmlns:a16="http://schemas.microsoft.com/office/drawing/2014/main" id="{40377785-2CB7-8A4C-3EBB-07B492B54A29}"/>
              </a:ext>
            </a:extLst>
          </p:cNvPr>
          <p:cNvSpPr>
            <a:spLocks noGrp="1"/>
          </p:cNvSpPr>
          <p:nvPr>
            <p:ph idx="1"/>
          </p:nvPr>
        </p:nvSpPr>
        <p:spPr>
          <a:xfrm>
            <a:off x="11342" y="1115504"/>
            <a:ext cx="7372869" cy="3855330"/>
          </a:xfrm>
        </p:spPr>
        <p:txBody>
          <a:bodyPr>
            <a:normAutofit/>
          </a:bodyPr>
          <a:lstStyle/>
          <a:p>
            <a:pPr lvl="1">
              <a:lnSpc>
                <a:spcPct val="150000"/>
              </a:lnSpc>
            </a:pPr>
            <a:r>
              <a:rPr lang="en-US" dirty="0">
                <a:sym typeface="Wingdings" panose="05000000000000000000" pitchFamily="2" charset="2"/>
              </a:rPr>
              <a:t>Since 2018, this family of compounds have gained so much attention since the preparation by Tetsuya Asano et. Al of Li</a:t>
            </a:r>
            <a:r>
              <a:rPr lang="en-US" baseline="-25000" dirty="0">
                <a:sym typeface="Wingdings" panose="05000000000000000000" pitchFamily="2" charset="2"/>
              </a:rPr>
              <a:t>3</a:t>
            </a:r>
            <a:r>
              <a:rPr lang="en-US" dirty="0">
                <a:sym typeface="Wingdings" panose="05000000000000000000" pitchFamily="2" charset="2"/>
              </a:rPr>
              <a:t>YCl</a:t>
            </a:r>
            <a:r>
              <a:rPr lang="en-US" baseline="-25000" dirty="0">
                <a:sym typeface="Wingdings" panose="05000000000000000000" pitchFamily="2" charset="2"/>
              </a:rPr>
              <a:t>6</a:t>
            </a:r>
            <a:r>
              <a:rPr lang="en-US" dirty="0">
                <a:sym typeface="Wingdings" panose="05000000000000000000" pitchFamily="2" charset="2"/>
              </a:rPr>
              <a:t> and Li</a:t>
            </a:r>
            <a:r>
              <a:rPr lang="en-US" baseline="-25000" dirty="0">
                <a:sym typeface="Wingdings" panose="05000000000000000000" pitchFamily="2" charset="2"/>
              </a:rPr>
              <a:t>3</a:t>
            </a:r>
            <a:r>
              <a:rPr lang="en-US" dirty="0">
                <a:sym typeface="Wingdings" panose="05000000000000000000" pitchFamily="2" charset="2"/>
              </a:rPr>
              <a:t>YBr</a:t>
            </a:r>
            <a:r>
              <a:rPr lang="en-US" baseline="-25000" dirty="0">
                <a:sym typeface="Wingdings" panose="05000000000000000000" pitchFamily="2" charset="2"/>
              </a:rPr>
              <a:t>6</a:t>
            </a:r>
            <a:r>
              <a:rPr lang="en-US" dirty="0">
                <a:sym typeface="Wingdings" panose="05000000000000000000" pitchFamily="2" charset="2"/>
              </a:rPr>
              <a:t> reporting ionic conductivities between 0.03 and 1.7·10</a:t>
            </a:r>
            <a:r>
              <a:rPr lang="en-US" baseline="30000" dirty="0">
                <a:sym typeface="Wingdings" panose="05000000000000000000" pitchFamily="2" charset="2"/>
              </a:rPr>
              <a:t>-3</a:t>
            </a:r>
            <a:r>
              <a:rPr lang="en-US" dirty="0">
                <a:sym typeface="Wingdings" panose="05000000000000000000" pitchFamily="2" charset="2"/>
              </a:rPr>
              <a:t> S/cm</a:t>
            </a:r>
          </a:p>
          <a:p>
            <a:pPr lvl="2">
              <a:lnSpc>
                <a:spcPct val="100000"/>
              </a:lnSpc>
              <a:buFont typeface="Arial" panose="020B0604020202020204" pitchFamily="34" charset="0"/>
              <a:buChar char="•"/>
            </a:pPr>
            <a:r>
              <a:rPr lang="en-US" dirty="0">
                <a:sym typeface="Wingdings" panose="05000000000000000000" pitchFamily="2" charset="2"/>
              </a:rPr>
              <a:t>Wide electrochemical stability window (~4 V)</a:t>
            </a:r>
          </a:p>
          <a:p>
            <a:pPr lvl="2">
              <a:lnSpc>
                <a:spcPct val="100000"/>
              </a:lnSpc>
              <a:buFont typeface="Arial" panose="020B0604020202020204" pitchFamily="34" charset="0"/>
              <a:buChar char="•"/>
            </a:pPr>
            <a:r>
              <a:rPr lang="en-US" dirty="0">
                <a:sym typeface="Wingdings" panose="05000000000000000000" pitchFamily="2" charset="2"/>
              </a:rPr>
              <a:t>Good chemical stability against typical cathodes as LCO (LiCoO</a:t>
            </a:r>
            <a:r>
              <a:rPr lang="en-US" baseline="-25000" dirty="0">
                <a:sym typeface="Wingdings" panose="05000000000000000000" pitchFamily="2" charset="2"/>
              </a:rPr>
              <a:t>2</a:t>
            </a:r>
            <a:r>
              <a:rPr lang="en-US" dirty="0">
                <a:sym typeface="Wingdings" panose="05000000000000000000" pitchFamily="2" charset="2"/>
              </a:rPr>
              <a:t>)</a:t>
            </a:r>
          </a:p>
          <a:p>
            <a:pPr lvl="2">
              <a:lnSpc>
                <a:spcPct val="100000"/>
              </a:lnSpc>
              <a:buFont typeface="Arial" panose="020B0604020202020204" pitchFamily="34" charset="0"/>
              <a:buChar char="•"/>
            </a:pPr>
            <a:r>
              <a:rPr lang="en-US" dirty="0">
                <a:sym typeface="Wingdings" panose="05000000000000000000" pitchFamily="2" charset="2"/>
              </a:rPr>
              <a:t>Scalable and sustainable synthetic routes (i.e., aqueous based)</a:t>
            </a:r>
          </a:p>
          <a:p>
            <a:pPr lvl="2">
              <a:lnSpc>
                <a:spcPct val="150000"/>
              </a:lnSpc>
              <a:buFont typeface="Arial" panose="020B0604020202020204" pitchFamily="34" charset="0"/>
              <a:buChar char="•"/>
            </a:pPr>
            <a:endParaRPr lang="en-US" dirty="0">
              <a:sym typeface="Wingdings" panose="05000000000000000000" pitchFamily="2" charset="2"/>
            </a:endParaRPr>
          </a:p>
          <a:p>
            <a:pPr marL="742950" lvl="1" indent="-285750">
              <a:buFont typeface="Tenorite" panose="00000500000000000000" pitchFamily="2" charset="0"/>
              <a:buChar char="×"/>
            </a:pPr>
            <a:r>
              <a:rPr lang="en-US" dirty="0"/>
              <a:t>Nevertheless, the ionic conductivities for these compounds are still low at low temperatures</a:t>
            </a:r>
            <a:r>
              <a:rPr lang="es-ES" dirty="0"/>
              <a:t>.</a:t>
            </a:r>
          </a:p>
          <a:p>
            <a:pPr marL="742950" lvl="1" indent="-285750">
              <a:buFont typeface="Tenorite" panose="00000500000000000000" pitchFamily="2" charset="0"/>
              <a:buChar char="×"/>
            </a:pPr>
            <a:r>
              <a:rPr lang="en-US" dirty="0">
                <a:sym typeface="Wingdings" panose="05000000000000000000" pitchFamily="2" charset="2"/>
              </a:rPr>
              <a:t>Understanding the relationship between the structure and the ionic conductivity of these halides is essential.</a:t>
            </a:r>
          </a:p>
        </p:txBody>
      </p:sp>
      <p:pic>
        <p:nvPicPr>
          <p:cNvPr id="8" name="Imagen 7">
            <a:extLst>
              <a:ext uri="{FF2B5EF4-FFF2-40B4-BE49-F238E27FC236}">
                <a16:creationId xmlns:a16="http://schemas.microsoft.com/office/drawing/2014/main" id="{703D0189-BE9A-4F32-3328-45384EA1F119}"/>
              </a:ext>
            </a:extLst>
          </p:cNvPr>
          <p:cNvPicPr>
            <a:picLocks noChangeAspect="1"/>
          </p:cNvPicPr>
          <p:nvPr/>
        </p:nvPicPr>
        <p:blipFill>
          <a:blip r:embed="rId2"/>
          <a:stretch>
            <a:fillRect/>
          </a:stretch>
        </p:blipFill>
        <p:spPr>
          <a:xfrm>
            <a:off x="7838383" y="1242182"/>
            <a:ext cx="3726784" cy="3168564"/>
          </a:xfrm>
          <a:prstGeom prst="rect">
            <a:avLst/>
          </a:prstGeom>
        </p:spPr>
      </p:pic>
      <p:sp>
        <p:nvSpPr>
          <p:cNvPr id="11" name="CuadroTexto 10">
            <a:extLst>
              <a:ext uri="{FF2B5EF4-FFF2-40B4-BE49-F238E27FC236}">
                <a16:creationId xmlns:a16="http://schemas.microsoft.com/office/drawing/2014/main" id="{DF97D097-9DB2-BD29-5DD3-B129C87946A0}"/>
              </a:ext>
            </a:extLst>
          </p:cNvPr>
          <p:cNvSpPr txBox="1"/>
          <p:nvPr/>
        </p:nvSpPr>
        <p:spPr>
          <a:xfrm>
            <a:off x="0" y="6485265"/>
            <a:ext cx="9540240" cy="276999"/>
          </a:xfrm>
          <a:prstGeom prst="rect">
            <a:avLst/>
          </a:prstGeom>
          <a:noFill/>
        </p:spPr>
        <p:txBody>
          <a:bodyPr wrap="square" rtlCol="0">
            <a:spAutoFit/>
          </a:bodyPr>
          <a:lstStyle/>
          <a:p>
            <a:r>
              <a:rPr lang="fr-FR" sz="1200" i="1" dirty="0">
                <a:effectLst/>
                <a:latin typeface="Arial Narrow" panose="020B0606020202030204" pitchFamily="34" charset="0"/>
              </a:rPr>
              <a:t> </a:t>
            </a:r>
            <a:r>
              <a:rPr lang="nb-NO" sz="1200" b="1" i="1" dirty="0">
                <a:solidFill>
                  <a:srgbClr val="103C62"/>
                </a:solidFill>
                <a:effectLst/>
                <a:latin typeface="Arial Narrow" panose="020B0606020202030204" pitchFamily="34" charset="0"/>
              </a:rPr>
              <a:t>ACS Energy Lett.,</a:t>
            </a:r>
            <a:r>
              <a:rPr lang="nb-NO" sz="1200" i="1" dirty="0">
                <a:solidFill>
                  <a:srgbClr val="103C62"/>
                </a:solidFill>
                <a:effectLst/>
                <a:latin typeface="Arial Narrow" panose="020B0606020202030204" pitchFamily="34" charset="0"/>
              </a:rPr>
              <a:t> </a:t>
            </a:r>
            <a:r>
              <a:rPr lang="nb-NO" sz="1200" dirty="0">
                <a:solidFill>
                  <a:srgbClr val="103C62"/>
                </a:solidFill>
                <a:effectLst/>
                <a:latin typeface="Arial Narrow" panose="020B0606020202030204" pitchFamily="34" charset="0"/>
              </a:rPr>
              <a:t>2022, </a:t>
            </a:r>
            <a:r>
              <a:rPr lang="nb-NO" sz="1200" b="1" dirty="0">
                <a:solidFill>
                  <a:srgbClr val="103C62"/>
                </a:solidFill>
                <a:effectLst/>
                <a:latin typeface="Arial Narrow" panose="020B0606020202030204" pitchFamily="34" charset="0"/>
              </a:rPr>
              <a:t>7</a:t>
            </a:r>
            <a:r>
              <a:rPr lang="nb-NO" sz="1200" dirty="0">
                <a:solidFill>
                  <a:srgbClr val="103C62"/>
                </a:solidFill>
                <a:effectLst/>
                <a:latin typeface="Arial Narrow" panose="020B0606020202030204" pitchFamily="34" charset="0"/>
              </a:rPr>
              <a:t>, 1776−1805</a:t>
            </a:r>
            <a:endParaRPr lang="es-ES" sz="1200" dirty="0">
              <a:solidFill>
                <a:srgbClr val="103C62"/>
              </a:solidFill>
              <a:latin typeface="Arial Narrow" panose="020B0606020202030204" pitchFamily="34" charset="0"/>
            </a:endParaRPr>
          </a:p>
        </p:txBody>
      </p:sp>
      <p:sp>
        <p:nvSpPr>
          <p:cNvPr id="12" name="Diagrama de flujo: proceso alternativo 11">
            <a:extLst>
              <a:ext uri="{FF2B5EF4-FFF2-40B4-BE49-F238E27FC236}">
                <a16:creationId xmlns:a16="http://schemas.microsoft.com/office/drawing/2014/main" id="{9E5E9479-7F70-5CDA-EDFA-4EDCD091F31D}"/>
              </a:ext>
            </a:extLst>
          </p:cNvPr>
          <p:cNvSpPr/>
          <p:nvPr/>
        </p:nvSpPr>
        <p:spPr>
          <a:xfrm>
            <a:off x="2963413" y="5143993"/>
            <a:ext cx="6265174" cy="1285336"/>
          </a:xfrm>
          <a:prstGeom prst="flowChartAlternateProcess">
            <a:avLst/>
          </a:prstGeom>
          <a:noFill/>
          <a:ln w="38100">
            <a:solidFill>
              <a:srgbClr val="95C1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rgbClr val="103C62"/>
                </a:solidFill>
                <a:latin typeface="Arial Narrow" panose="020B0606020202030204" pitchFamily="34" charset="0"/>
              </a:rPr>
              <a:t>Among the different families of halides, the most promising ones are the </a:t>
            </a:r>
            <a:r>
              <a:rPr lang="en-US" b="1" dirty="0">
                <a:solidFill>
                  <a:srgbClr val="103C62"/>
                </a:solidFill>
                <a:latin typeface="Arial Narrow" panose="020B0606020202030204" pitchFamily="34" charset="0"/>
              </a:rPr>
              <a:t>Li</a:t>
            </a:r>
            <a:r>
              <a:rPr lang="en-US" b="1" baseline="-25000" dirty="0">
                <a:solidFill>
                  <a:srgbClr val="103C62"/>
                </a:solidFill>
                <a:latin typeface="Arial Narrow" panose="020B0606020202030204" pitchFamily="34" charset="0"/>
              </a:rPr>
              <a:t>3</a:t>
            </a:r>
            <a:r>
              <a:rPr lang="en-US" b="1" dirty="0">
                <a:solidFill>
                  <a:srgbClr val="103C62"/>
                </a:solidFill>
                <a:latin typeface="Arial Narrow" panose="020B0606020202030204" pitchFamily="34" charset="0"/>
              </a:rPr>
              <a:t>MX</a:t>
            </a:r>
            <a:r>
              <a:rPr lang="en-US" b="1" baseline="-25000" dirty="0">
                <a:solidFill>
                  <a:srgbClr val="103C62"/>
                </a:solidFill>
                <a:latin typeface="Arial Narrow" panose="020B0606020202030204" pitchFamily="34" charset="0"/>
              </a:rPr>
              <a:t>6</a:t>
            </a:r>
            <a:r>
              <a:rPr lang="en-US" dirty="0">
                <a:solidFill>
                  <a:srgbClr val="103C62"/>
                </a:solidFill>
                <a:latin typeface="Arial Narrow" panose="020B0606020202030204" pitchFamily="34" charset="0"/>
              </a:rPr>
              <a:t> since they show outstanding conductivities (~1 mS/cm), but there is still a lack of comprehension between the crystalline structure and the conductivity relationship</a:t>
            </a:r>
          </a:p>
        </p:txBody>
      </p:sp>
    </p:spTree>
    <p:extLst>
      <p:ext uri="{BB962C8B-B14F-4D97-AF65-F5344CB8AC3E}">
        <p14:creationId xmlns:p14="http://schemas.microsoft.com/office/powerpoint/2010/main" val="32414224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a:extLst>
              <a:ext uri="{FF2B5EF4-FFF2-40B4-BE49-F238E27FC236}">
                <a16:creationId xmlns:a16="http://schemas.microsoft.com/office/drawing/2014/main" id="{ED76B5D5-E1C0-43E5-B943-4E19D327D66D}"/>
              </a:ext>
            </a:extLst>
          </p:cNvPr>
          <p:cNvSpPr>
            <a:spLocks noGrp="1"/>
          </p:cNvSpPr>
          <p:nvPr>
            <p:ph type="title"/>
          </p:nvPr>
        </p:nvSpPr>
        <p:spPr/>
        <p:txBody>
          <a:bodyPr/>
          <a:lstStyle/>
          <a:p>
            <a:r>
              <a:rPr lang="en-US" dirty="0"/>
              <a:t>Lithium Halides (Li</a:t>
            </a:r>
            <a:r>
              <a:rPr lang="en-US" baseline="-25000" dirty="0"/>
              <a:t>3</a:t>
            </a:r>
            <a:r>
              <a:rPr lang="en-US" dirty="0"/>
              <a:t>MX</a:t>
            </a:r>
            <a:r>
              <a:rPr lang="en-US" baseline="-25000" dirty="0"/>
              <a:t>6</a:t>
            </a:r>
            <a:r>
              <a:rPr lang="en-US" dirty="0"/>
              <a:t>)</a:t>
            </a:r>
          </a:p>
        </p:txBody>
      </p:sp>
      <p:sp>
        <p:nvSpPr>
          <p:cNvPr id="3" name="Espace réservé du contenu 4">
            <a:extLst>
              <a:ext uri="{FF2B5EF4-FFF2-40B4-BE49-F238E27FC236}">
                <a16:creationId xmlns:a16="http://schemas.microsoft.com/office/drawing/2014/main" id="{40377785-2CB7-8A4C-3EBB-07B492B54A29}"/>
              </a:ext>
            </a:extLst>
          </p:cNvPr>
          <p:cNvSpPr>
            <a:spLocks noGrp="1"/>
          </p:cNvSpPr>
          <p:nvPr>
            <p:ph idx="1"/>
          </p:nvPr>
        </p:nvSpPr>
        <p:spPr>
          <a:xfrm>
            <a:off x="11342" y="1115504"/>
            <a:ext cx="11177118" cy="3855330"/>
          </a:xfrm>
        </p:spPr>
        <p:txBody>
          <a:bodyPr>
            <a:normAutofit/>
          </a:bodyPr>
          <a:lstStyle/>
          <a:p>
            <a:pPr lvl="1">
              <a:lnSpc>
                <a:spcPct val="150000"/>
              </a:lnSpc>
            </a:pPr>
            <a:r>
              <a:rPr lang="en-US" dirty="0">
                <a:sym typeface="Wingdings" panose="05000000000000000000" pitchFamily="2" charset="2"/>
              </a:rPr>
              <a:t>Then, </a:t>
            </a:r>
            <a:r>
              <a:rPr lang="en-US" b="1" dirty="0">
                <a:sym typeface="Wingdings" panose="05000000000000000000" pitchFamily="2" charset="2"/>
              </a:rPr>
              <a:t>how can we improve the ionic conductivity of these halides?</a:t>
            </a:r>
            <a:endParaRPr lang="en-US" dirty="0">
              <a:sym typeface="Wingdings" panose="05000000000000000000" pitchFamily="2" charset="2"/>
            </a:endParaRPr>
          </a:p>
        </p:txBody>
      </p:sp>
      <p:sp>
        <p:nvSpPr>
          <p:cNvPr id="11" name="CuadroTexto 10">
            <a:extLst>
              <a:ext uri="{FF2B5EF4-FFF2-40B4-BE49-F238E27FC236}">
                <a16:creationId xmlns:a16="http://schemas.microsoft.com/office/drawing/2014/main" id="{DF97D097-9DB2-BD29-5DD3-B129C87946A0}"/>
              </a:ext>
            </a:extLst>
          </p:cNvPr>
          <p:cNvSpPr txBox="1"/>
          <p:nvPr/>
        </p:nvSpPr>
        <p:spPr>
          <a:xfrm>
            <a:off x="0" y="6485265"/>
            <a:ext cx="9540240" cy="276999"/>
          </a:xfrm>
          <a:prstGeom prst="rect">
            <a:avLst/>
          </a:prstGeom>
          <a:noFill/>
        </p:spPr>
        <p:txBody>
          <a:bodyPr wrap="square" rtlCol="0">
            <a:spAutoFit/>
          </a:bodyPr>
          <a:lstStyle/>
          <a:p>
            <a:r>
              <a:rPr lang="fr-FR" sz="1200" i="1" dirty="0">
                <a:effectLst/>
                <a:latin typeface="Arial Narrow" panose="020B0606020202030204" pitchFamily="34" charset="0"/>
              </a:rPr>
              <a:t> </a:t>
            </a:r>
            <a:r>
              <a:rPr lang="nb-NO" sz="1200" b="1" i="1" dirty="0">
                <a:solidFill>
                  <a:srgbClr val="103C62"/>
                </a:solidFill>
                <a:effectLst/>
                <a:latin typeface="Arial Narrow" panose="020B0606020202030204" pitchFamily="34" charset="0"/>
              </a:rPr>
              <a:t>ACS Energy Lett.,</a:t>
            </a:r>
            <a:r>
              <a:rPr lang="nb-NO" sz="1200" i="1" dirty="0">
                <a:solidFill>
                  <a:srgbClr val="103C62"/>
                </a:solidFill>
                <a:effectLst/>
                <a:latin typeface="Arial Narrow" panose="020B0606020202030204" pitchFamily="34" charset="0"/>
              </a:rPr>
              <a:t> </a:t>
            </a:r>
            <a:r>
              <a:rPr lang="nb-NO" sz="1200" dirty="0">
                <a:solidFill>
                  <a:srgbClr val="103C62"/>
                </a:solidFill>
                <a:effectLst/>
                <a:latin typeface="Arial Narrow" panose="020B0606020202030204" pitchFamily="34" charset="0"/>
              </a:rPr>
              <a:t>2022, </a:t>
            </a:r>
            <a:r>
              <a:rPr lang="nb-NO" sz="1200" b="1" dirty="0">
                <a:solidFill>
                  <a:srgbClr val="103C62"/>
                </a:solidFill>
                <a:effectLst/>
                <a:latin typeface="Arial Narrow" panose="020B0606020202030204" pitchFamily="34" charset="0"/>
              </a:rPr>
              <a:t>7</a:t>
            </a:r>
            <a:r>
              <a:rPr lang="nb-NO" sz="1200" dirty="0">
                <a:solidFill>
                  <a:srgbClr val="103C62"/>
                </a:solidFill>
                <a:effectLst/>
                <a:latin typeface="Arial Narrow" panose="020B0606020202030204" pitchFamily="34" charset="0"/>
              </a:rPr>
              <a:t>, 1776−1805</a:t>
            </a:r>
            <a:endParaRPr lang="es-ES" sz="1200" dirty="0">
              <a:solidFill>
                <a:srgbClr val="103C62"/>
              </a:solidFill>
              <a:latin typeface="Arial Narrow" panose="020B0606020202030204" pitchFamily="34" charset="0"/>
            </a:endParaRPr>
          </a:p>
        </p:txBody>
      </p:sp>
      <p:sp>
        <p:nvSpPr>
          <p:cNvPr id="5" name="Diagrama de flujo: proceso alternativo 4">
            <a:extLst>
              <a:ext uri="{FF2B5EF4-FFF2-40B4-BE49-F238E27FC236}">
                <a16:creationId xmlns:a16="http://schemas.microsoft.com/office/drawing/2014/main" id="{03715E44-653D-1176-7D74-637DBB6AC1DF}"/>
              </a:ext>
            </a:extLst>
          </p:cNvPr>
          <p:cNvSpPr/>
          <p:nvPr/>
        </p:nvSpPr>
        <p:spPr>
          <a:xfrm>
            <a:off x="897147" y="2115061"/>
            <a:ext cx="1526876" cy="854015"/>
          </a:xfrm>
          <a:prstGeom prst="flowChartAlternateProcess">
            <a:avLst/>
          </a:prstGeom>
          <a:noFill/>
          <a:ln w="28575">
            <a:solidFill>
              <a:srgbClr val="95C1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rgbClr val="103C62"/>
                </a:solidFill>
                <a:latin typeface="Arial Narrow" panose="020B0606020202030204" pitchFamily="34" charset="0"/>
              </a:rPr>
              <a:t>Central metal (M) substitution</a:t>
            </a:r>
          </a:p>
        </p:txBody>
      </p:sp>
      <p:sp>
        <p:nvSpPr>
          <p:cNvPr id="6" name="Diagrama de flujo: proceso alternativo 5">
            <a:extLst>
              <a:ext uri="{FF2B5EF4-FFF2-40B4-BE49-F238E27FC236}">
                <a16:creationId xmlns:a16="http://schemas.microsoft.com/office/drawing/2014/main" id="{43590A07-D712-05B2-DEF3-24B4CD84E675}"/>
              </a:ext>
            </a:extLst>
          </p:cNvPr>
          <p:cNvSpPr/>
          <p:nvPr/>
        </p:nvSpPr>
        <p:spPr>
          <a:xfrm>
            <a:off x="897147" y="3194179"/>
            <a:ext cx="1526876" cy="854015"/>
          </a:xfrm>
          <a:prstGeom prst="flowChartAlternateProcess">
            <a:avLst/>
          </a:prstGeom>
          <a:noFill/>
          <a:ln w="28575">
            <a:solidFill>
              <a:srgbClr val="95C1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rgbClr val="103C62"/>
                </a:solidFill>
                <a:latin typeface="Arial Narrow" panose="020B0606020202030204" pitchFamily="34" charset="0"/>
              </a:rPr>
              <a:t>Halide (X) substitution</a:t>
            </a:r>
          </a:p>
        </p:txBody>
      </p:sp>
      <p:sp>
        <p:nvSpPr>
          <p:cNvPr id="7" name="Diagrama de flujo: proceso alternativo 6">
            <a:extLst>
              <a:ext uri="{FF2B5EF4-FFF2-40B4-BE49-F238E27FC236}">
                <a16:creationId xmlns:a16="http://schemas.microsoft.com/office/drawing/2014/main" id="{5F171CDE-7AA2-0BC4-22D8-AC906DEC47E1}"/>
              </a:ext>
            </a:extLst>
          </p:cNvPr>
          <p:cNvSpPr/>
          <p:nvPr/>
        </p:nvSpPr>
        <p:spPr>
          <a:xfrm>
            <a:off x="897147" y="4273297"/>
            <a:ext cx="1526876" cy="854015"/>
          </a:xfrm>
          <a:prstGeom prst="flowChartAlternateProcess">
            <a:avLst/>
          </a:prstGeom>
          <a:noFill/>
          <a:ln w="28575">
            <a:solidFill>
              <a:srgbClr val="95C1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rgbClr val="103C62"/>
                </a:solidFill>
                <a:latin typeface="Arial Narrow" panose="020B0606020202030204" pitchFamily="34" charset="0"/>
              </a:rPr>
              <a:t>Synthetic route selection</a:t>
            </a:r>
          </a:p>
        </p:txBody>
      </p:sp>
    </p:spTree>
    <p:extLst>
      <p:ext uri="{BB962C8B-B14F-4D97-AF65-F5344CB8AC3E}">
        <p14:creationId xmlns:p14="http://schemas.microsoft.com/office/powerpoint/2010/main" val="35308631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a:extLst>
              <a:ext uri="{FF2B5EF4-FFF2-40B4-BE49-F238E27FC236}">
                <a16:creationId xmlns:a16="http://schemas.microsoft.com/office/drawing/2014/main" id="{ED76B5D5-E1C0-43E5-B943-4E19D327D66D}"/>
              </a:ext>
            </a:extLst>
          </p:cNvPr>
          <p:cNvSpPr>
            <a:spLocks noGrp="1"/>
          </p:cNvSpPr>
          <p:nvPr>
            <p:ph type="title"/>
          </p:nvPr>
        </p:nvSpPr>
        <p:spPr/>
        <p:txBody>
          <a:bodyPr/>
          <a:lstStyle/>
          <a:p>
            <a:r>
              <a:rPr lang="en-US" dirty="0"/>
              <a:t>Lithium Halides (Li</a:t>
            </a:r>
            <a:r>
              <a:rPr lang="en-US" baseline="-25000" dirty="0"/>
              <a:t>3</a:t>
            </a:r>
            <a:r>
              <a:rPr lang="en-US" dirty="0"/>
              <a:t>MX</a:t>
            </a:r>
            <a:r>
              <a:rPr lang="en-US" baseline="-25000" dirty="0"/>
              <a:t>6</a:t>
            </a:r>
            <a:r>
              <a:rPr lang="en-US" dirty="0"/>
              <a:t>)</a:t>
            </a:r>
          </a:p>
        </p:txBody>
      </p:sp>
      <p:sp>
        <p:nvSpPr>
          <p:cNvPr id="3" name="Espace réservé du contenu 4">
            <a:extLst>
              <a:ext uri="{FF2B5EF4-FFF2-40B4-BE49-F238E27FC236}">
                <a16:creationId xmlns:a16="http://schemas.microsoft.com/office/drawing/2014/main" id="{40377785-2CB7-8A4C-3EBB-07B492B54A29}"/>
              </a:ext>
            </a:extLst>
          </p:cNvPr>
          <p:cNvSpPr>
            <a:spLocks noGrp="1"/>
          </p:cNvSpPr>
          <p:nvPr>
            <p:ph idx="1"/>
          </p:nvPr>
        </p:nvSpPr>
        <p:spPr>
          <a:xfrm>
            <a:off x="11342" y="1115504"/>
            <a:ext cx="11177118" cy="3855330"/>
          </a:xfrm>
        </p:spPr>
        <p:txBody>
          <a:bodyPr>
            <a:normAutofit/>
          </a:bodyPr>
          <a:lstStyle/>
          <a:p>
            <a:pPr lvl="1">
              <a:lnSpc>
                <a:spcPct val="150000"/>
              </a:lnSpc>
            </a:pPr>
            <a:r>
              <a:rPr lang="en-US" dirty="0">
                <a:sym typeface="Wingdings" panose="05000000000000000000" pitchFamily="2" charset="2"/>
              </a:rPr>
              <a:t>Then, </a:t>
            </a:r>
            <a:r>
              <a:rPr lang="en-US" b="1" dirty="0">
                <a:sym typeface="Wingdings" panose="05000000000000000000" pitchFamily="2" charset="2"/>
              </a:rPr>
              <a:t>how can we improve the ionic conductivity of these halides?</a:t>
            </a:r>
            <a:endParaRPr lang="en-US" dirty="0">
              <a:sym typeface="Wingdings" panose="05000000000000000000" pitchFamily="2" charset="2"/>
            </a:endParaRPr>
          </a:p>
        </p:txBody>
      </p:sp>
      <p:sp>
        <p:nvSpPr>
          <p:cNvPr id="11" name="CuadroTexto 10">
            <a:extLst>
              <a:ext uri="{FF2B5EF4-FFF2-40B4-BE49-F238E27FC236}">
                <a16:creationId xmlns:a16="http://schemas.microsoft.com/office/drawing/2014/main" id="{DF97D097-9DB2-BD29-5DD3-B129C87946A0}"/>
              </a:ext>
            </a:extLst>
          </p:cNvPr>
          <p:cNvSpPr txBox="1"/>
          <p:nvPr/>
        </p:nvSpPr>
        <p:spPr>
          <a:xfrm>
            <a:off x="0" y="6476639"/>
            <a:ext cx="9540240" cy="276999"/>
          </a:xfrm>
          <a:prstGeom prst="rect">
            <a:avLst/>
          </a:prstGeom>
          <a:noFill/>
        </p:spPr>
        <p:txBody>
          <a:bodyPr wrap="square" rtlCol="0">
            <a:spAutoFit/>
          </a:bodyPr>
          <a:lstStyle/>
          <a:p>
            <a:r>
              <a:rPr lang="fr-FR" sz="1200" i="1" dirty="0">
                <a:solidFill>
                  <a:srgbClr val="103C62"/>
                </a:solidFill>
                <a:effectLst/>
                <a:latin typeface="Arial Narrow" panose="020B0606020202030204" pitchFamily="34" charset="0"/>
              </a:rPr>
              <a:t> </a:t>
            </a:r>
            <a:r>
              <a:rPr lang="nb-NO" sz="1200" b="1" i="1" dirty="0">
                <a:solidFill>
                  <a:srgbClr val="103C62"/>
                </a:solidFill>
                <a:effectLst/>
                <a:latin typeface="Arial Narrow" panose="020B0606020202030204" pitchFamily="34" charset="0"/>
              </a:rPr>
              <a:t>ACS Energy Lett. </a:t>
            </a:r>
            <a:r>
              <a:rPr lang="nb-NO" sz="1200" i="1" dirty="0">
                <a:solidFill>
                  <a:srgbClr val="103C62"/>
                </a:solidFill>
                <a:effectLst/>
                <a:latin typeface="Arial Narrow" panose="020B0606020202030204" pitchFamily="34" charset="0"/>
              </a:rPr>
              <a:t>2020</a:t>
            </a:r>
            <a:r>
              <a:rPr lang="nb-NO" sz="1200" b="1" i="1" dirty="0">
                <a:solidFill>
                  <a:srgbClr val="103C62"/>
                </a:solidFill>
                <a:effectLst/>
                <a:latin typeface="Arial Narrow" panose="020B0606020202030204" pitchFamily="34" charset="0"/>
              </a:rPr>
              <a:t>, 5, </a:t>
            </a:r>
            <a:r>
              <a:rPr lang="nb-NO" sz="1200" i="1" dirty="0">
                <a:solidFill>
                  <a:srgbClr val="103C62"/>
                </a:solidFill>
                <a:effectLst/>
                <a:latin typeface="Arial Narrow" panose="020B0606020202030204" pitchFamily="34" charset="0"/>
              </a:rPr>
              <a:t>2, 533–539</a:t>
            </a:r>
            <a:endParaRPr lang="es-ES" sz="1200" dirty="0">
              <a:solidFill>
                <a:srgbClr val="103C62"/>
              </a:solidFill>
              <a:latin typeface="Arial Narrow" panose="020B0606020202030204" pitchFamily="34" charset="0"/>
            </a:endParaRPr>
          </a:p>
        </p:txBody>
      </p:sp>
      <p:sp>
        <p:nvSpPr>
          <p:cNvPr id="5" name="Diagrama de flujo: proceso alternativo 4">
            <a:extLst>
              <a:ext uri="{FF2B5EF4-FFF2-40B4-BE49-F238E27FC236}">
                <a16:creationId xmlns:a16="http://schemas.microsoft.com/office/drawing/2014/main" id="{03715E44-653D-1176-7D74-637DBB6AC1DF}"/>
              </a:ext>
            </a:extLst>
          </p:cNvPr>
          <p:cNvSpPr/>
          <p:nvPr/>
        </p:nvSpPr>
        <p:spPr>
          <a:xfrm>
            <a:off x="897147" y="2115061"/>
            <a:ext cx="1526876" cy="854015"/>
          </a:xfrm>
          <a:prstGeom prst="flowChartAlternateProcess">
            <a:avLst/>
          </a:prstGeom>
          <a:noFill/>
          <a:ln w="28575">
            <a:solidFill>
              <a:srgbClr val="95C1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rgbClr val="103C62"/>
                </a:solidFill>
                <a:latin typeface="Arial Narrow" panose="020B0606020202030204" pitchFamily="34" charset="0"/>
              </a:rPr>
              <a:t>Central metal (M) substitution</a:t>
            </a:r>
          </a:p>
        </p:txBody>
      </p:sp>
      <p:sp>
        <p:nvSpPr>
          <p:cNvPr id="6" name="Diagrama de flujo: proceso alternativo 5">
            <a:extLst>
              <a:ext uri="{FF2B5EF4-FFF2-40B4-BE49-F238E27FC236}">
                <a16:creationId xmlns:a16="http://schemas.microsoft.com/office/drawing/2014/main" id="{43590A07-D712-05B2-DEF3-24B4CD84E675}"/>
              </a:ext>
            </a:extLst>
          </p:cNvPr>
          <p:cNvSpPr/>
          <p:nvPr/>
        </p:nvSpPr>
        <p:spPr>
          <a:xfrm>
            <a:off x="897147" y="3194179"/>
            <a:ext cx="1526876" cy="854015"/>
          </a:xfrm>
          <a:prstGeom prst="flowChartAlternateProcess">
            <a:avLst/>
          </a:prstGeom>
          <a:solidFill>
            <a:schemeClr val="bg1">
              <a:lumMod val="65000"/>
            </a:schemeClr>
          </a:solidFill>
          <a:ln w="28575">
            <a:solidFill>
              <a:srgbClr val="95C1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rgbClr val="103C62"/>
                </a:solidFill>
                <a:latin typeface="Arial Narrow" panose="020B0606020202030204" pitchFamily="34" charset="0"/>
              </a:rPr>
              <a:t>Halide (X) substitution</a:t>
            </a:r>
          </a:p>
        </p:txBody>
      </p:sp>
      <p:sp>
        <p:nvSpPr>
          <p:cNvPr id="7" name="Diagrama de flujo: proceso alternativo 6">
            <a:extLst>
              <a:ext uri="{FF2B5EF4-FFF2-40B4-BE49-F238E27FC236}">
                <a16:creationId xmlns:a16="http://schemas.microsoft.com/office/drawing/2014/main" id="{5F171CDE-7AA2-0BC4-22D8-AC906DEC47E1}"/>
              </a:ext>
            </a:extLst>
          </p:cNvPr>
          <p:cNvSpPr/>
          <p:nvPr/>
        </p:nvSpPr>
        <p:spPr>
          <a:xfrm>
            <a:off x="897147" y="4273297"/>
            <a:ext cx="1526876" cy="854015"/>
          </a:xfrm>
          <a:prstGeom prst="flowChartAlternateProcess">
            <a:avLst/>
          </a:prstGeom>
          <a:solidFill>
            <a:schemeClr val="bg1">
              <a:lumMod val="65000"/>
            </a:schemeClr>
          </a:solidFill>
          <a:ln w="28575">
            <a:solidFill>
              <a:srgbClr val="95C1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rgbClr val="103C62"/>
                </a:solidFill>
                <a:latin typeface="Arial Narrow" panose="020B0606020202030204" pitchFamily="34" charset="0"/>
              </a:rPr>
              <a:t>Synthetic route selection</a:t>
            </a:r>
          </a:p>
        </p:txBody>
      </p:sp>
      <p:pic>
        <p:nvPicPr>
          <p:cNvPr id="2" name="Imagen 1">
            <a:extLst>
              <a:ext uri="{FF2B5EF4-FFF2-40B4-BE49-F238E27FC236}">
                <a16:creationId xmlns:a16="http://schemas.microsoft.com/office/drawing/2014/main" id="{B86E6AAF-ECA9-3FB6-E9BE-A89D26ECD47D}"/>
              </a:ext>
            </a:extLst>
          </p:cNvPr>
          <p:cNvPicPr>
            <a:picLocks noChangeAspect="1"/>
          </p:cNvPicPr>
          <p:nvPr/>
        </p:nvPicPr>
        <p:blipFill>
          <a:blip r:embed="rId2"/>
          <a:stretch>
            <a:fillRect/>
          </a:stretch>
        </p:blipFill>
        <p:spPr>
          <a:xfrm>
            <a:off x="3372928" y="2356604"/>
            <a:ext cx="3575469" cy="3119834"/>
          </a:xfrm>
          <a:prstGeom prst="rect">
            <a:avLst/>
          </a:prstGeom>
        </p:spPr>
      </p:pic>
      <p:pic>
        <p:nvPicPr>
          <p:cNvPr id="8" name="Imagen 7">
            <a:extLst>
              <a:ext uri="{FF2B5EF4-FFF2-40B4-BE49-F238E27FC236}">
                <a16:creationId xmlns:a16="http://schemas.microsoft.com/office/drawing/2014/main" id="{68AC3F14-993C-A60F-C706-4049C964FD9F}"/>
              </a:ext>
            </a:extLst>
          </p:cNvPr>
          <p:cNvPicPr>
            <a:picLocks noChangeAspect="1"/>
          </p:cNvPicPr>
          <p:nvPr/>
        </p:nvPicPr>
        <p:blipFill>
          <a:blip r:embed="rId3"/>
          <a:stretch>
            <a:fillRect/>
          </a:stretch>
        </p:blipFill>
        <p:spPr>
          <a:xfrm>
            <a:off x="7771606" y="2458727"/>
            <a:ext cx="3100388" cy="3017711"/>
          </a:xfrm>
          <a:prstGeom prst="rect">
            <a:avLst/>
          </a:prstGeom>
        </p:spPr>
      </p:pic>
      <p:sp>
        <p:nvSpPr>
          <p:cNvPr id="9" name="CuadroTexto 8">
            <a:extLst>
              <a:ext uri="{FF2B5EF4-FFF2-40B4-BE49-F238E27FC236}">
                <a16:creationId xmlns:a16="http://schemas.microsoft.com/office/drawing/2014/main" id="{4DD3816F-C98D-378F-27C6-0918F23CD58F}"/>
              </a:ext>
            </a:extLst>
          </p:cNvPr>
          <p:cNvSpPr txBox="1"/>
          <p:nvPr/>
        </p:nvSpPr>
        <p:spPr>
          <a:xfrm>
            <a:off x="5014119" y="5645361"/>
            <a:ext cx="4871754" cy="923330"/>
          </a:xfrm>
          <a:prstGeom prst="rect">
            <a:avLst/>
          </a:prstGeom>
          <a:noFill/>
          <a:ln w="15875">
            <a:solidFill>
              <a:srgbClr val="95C11F"/>
            </a:solidFill>
          </a:ln>
        </p:spPr>
        <p:txBody>
          <a:bodyPr wrap="square" rtlCol="0">
            <a:spAutoFit/>
          </a:bodyPr>
          <a:lstStyle/>
          <a:p>
            <a:pPr algn="ctr"/>
            <a:r>
              <a:rPr lang="es-ES" dirty="0">
                <a:solidFill>
                  <a:srgbClr val="103C62"/>
                </a:solidFill>
                <a:latin typeface="Arial Narrow" panose="020B0606020202030204" pitchFamily="34" charset="0"/>
              </a:rPr>
              <a:t>X = 0 – 0.1 </a:t>
            </a:r>
            <a:r>
              <a:rPr lang="es-ES" dirty="0">
                <a:solidFill>
                  <a:srgbClr val="103C62"/>
                </a:solidFill>
                <a:latin typeface="Arial Narrow" panose="020B0606020202030204" pitchFamily="34" charset="0"/>
                <a:sym typeface="Wingdings" panose="05000000000000000000" pitchFamily="2" charset="2"/>
              </a:rPr>
              <a:t> Trigonal pase (</a:t>
            </a:r>
            <a:r>
              <a:rPr lang="es-ES" i="1" dirty="0">
                <a:solidFill>
                  <a:srgbClr val="103C62"/>
                </a:solidFill>
                <a:latin typeface="Arial Narrow" panose="020B0606020202030204" pitchFamily="34" charset="0"/>
                <a:sym typeface="Wingdings" panose="05000000000000000000" pitchFamily="2" charset="2"/>
              </a:rPr>
              <a:t>P-3m1</a:t>
            </a:r>
            <a:r>
              <a:rPr lang="es-ES" dirty="0">
                <a:solidFill>
                  <a:srgbClr val="103C62"/>
                </a:solidFill>
                <a:latin typeface="Arial Narrow" panose="020B0606020202030204" pitchFamily="34" charset="0"/>
                <a:sym typeface="Wingdings" panose="05000000000000000000" pitchFamily="2" charset="2"/>
              </a:rPr>
              <a:t>) (</a:t>
            </a:r>
            <a:r>
              <a:rPr lang="es-ES" dirty="0" err="1">
                <a:solidFill>
                  <a:srgbClr val="103C62"/>
                </a:solidFill>
                <a:latin typeface="Arial Narrow" panose="020B0606020202030204" pitchFamily="34" charset="0"/>
                <a:sym typeface="Wingdings" panose="05000000000000000000" pitchFamily="2" charset="2"/>
              </a:rPr>
              <a:t>Phase</a:t>
            </a:r>
            <a:r>
              <a:rPr lang="es-ES" dirty="0">
                <a:solidFill>
                  <a:srgbClr val="103C62"/>
                </a:solidFill>
                <a:latin typeface="Arial Narrow" panose="020B0606020202030204" pitchFamily="34" charset="0"/>
                <a:sym typeface="Wingdings" panose="05000000000000000000" pitchFamily="2" charset="2"/>
              </a:rPr>
              <a:t> I)</a:t>
            </a:r>
          </a:p>
          <a:p>
            <a:pPr algn="ctr"/>
            <a:r>
              <a:rPr lang="es-ES" dirty="0">
                <a:solidFill>
                  <a:srgbClr val="103C62"/>
                </a:solidFill>
                <a:latin typeface="Arial Narrow" panose="020B0606020202030204" pitchFamily="34" charset="0"/>
                <a:sym typeface="Wingdings" panose="05000000000000000000" pitchFamily="2" charset="2"/>
              </a:rPr>
              <a:t>X = 0.2  </a:t>
            </a:r>
            <a:r>
              <a:rPr lang="en-US" dirty="0">
                <a:solidFill>
                  <a:srgbClr val="103C62"/>
                </a:solidFill>
                <a:latin typeface="Arial Narrow" panose="020B0606020202030204" pitchFamily="34" charset="0"/>
                <a:sym typeface="Wingdings" panose="05000000000000000000" pitchFamily="2" charset="2"/>
              </a:rPr>
              <a:t>Orthorhombic</a:t>
            </a:r>
            <a:r>
              <a:rPr lang="es-ES" dirty="0">
                <a:solidFill>
                  <a:srgbClr val="103C62"/>
                </a:solidFill>
                <a:latin typeface="Arial Narrow" panose="020B0606020202030204" pitchFamily="34" charset="0"/>
                <a:sym typeface="Wingdings" panose="05000000000000000000" pitchFamily="2" charset="2"/>
              </a:rPr>
              <a:t> (</a:t>
            </a:r>
            <a:r>
              <a:rPr lang="es-ES" i="1" dirty="0" err="1">
                <a:solidFill>
                  <a:srgbClr val="103C62"/>
                </a:solidFill>
                <a:latin typeface="Arial Narrow" panose="020B0606020202030204" pitchFamily="34" charset="0"/>
                <a:sym typeface="Wingdings" panose="05000000000000000000" pitchFamily="2" charset="2"/>
              </a:rPr>
              <a:t>Pnma</a:t>
            </a:r>
            <a:r>
              <a:rPr lang="es-ES" dirty="0">
                <a:solidFill>
                  <a:srgbClr val="103C62"/>
                </a:solidFill>
                <a:latin typeface="Arial Narrow" panose="020B0606020202030204" pitchFamily="34" charset="0"/>
                <a:sym typeface="Wingdings" panose="05000000000000000000" pitchFamily="2" charset="2"/>
              </a:rPr>
              <a:t>) (</a:t>
            </a:r>
            <a:r>
              <a:rPr lang="es-ES" dirty="0" err="1">
                <a:solidFill>
                  <a:srgbClr val="103C62"/>
                </a:solidFill>
                <a:latin typeface="Arial Narrow" panose="020B0606020202030204" pitchFamily="34" charset="0"/>
                <a:sym typeface="Wingdings" panose="05000000000000000000" pitchFamily="2" charset="2"/>
              </a:rPr>
              <a:t>Phase</a:t>
            </a:r>
            <a:r>
              <a:rPr lang="es-ES" dirty="0">
                <a:solidFill>
                  <a:srgbClr val="103C62"/>
                </a:solidFill>
                <a:latin typeface="Arial Narrow" panose="020B0606020202030204" pitchFamily="34" charset="0"/>
                <a:sym typeface="Wingdings" panose="05000000000000000000" pitchFamily="2" charset="2"/>
              </a:rPr>
              <a:t> II)</a:t>
            </a:r>
          </a:p>
          <a:p>
            <a:pPr algn="ctr"/>
            <a:r>
              <a:rPr lang="es-ES" dirty="0">
                <a:solidFill>
                  <a:srgbClr val="103C62"/>
                </a:solidFill>
                <a:latin typeface="Arial Narrow" panose="020B0606020202030204" pitchFamily="34" charset="0"/>
                <a:sym typeface="Wingdings" panose="05000000000000000000" pitchFamily="2" charset="2"/>
              </a:rPr>
              <a:t>X = 0.367 – 0.6  </a:t>
            </a:r>
            <a:r>
              <a:rPr lang="es-ES" i="1" dirty="0">
                <a:solidFill>
                  <a:srgbClr val="103C62"/>
                </a:solidFill>
                <a:latin typeface="Arial Narrow" panose="020B0606020202030204" pitchFamily="34" charset="0"/>
                <a:sym typeface="Wingdings" panose="05000000000000000000" pitchFamily="2" charset="2"/>
              </a:rPr>
              <a:t>“solid-solution </a:t>
            </a:r>
            <a:r>
              <a:rPr lang="es-ES" i="1" dirty="0" err="1">
                <a:solidFill>
                  <a:srgbClr val="103C62"/>
                </a:solidFill>
                <a:latin typeface="Arial Narrow" panose="020B0606020202030204" pitchFamily="34" charset="0"/>
                <a:sym typeface="Wingdings" panose="05000000000000000000" pitchFamily="2" charset="2"/>
              </a:rPr>
              <a:t>region</a:t>
            </a:r>
            <a:r>
              <a:rPr lang="es-ES" i="1" dirty="0">
                <a:solidFill>
                  <a:srgbClr val="103C62"/>
                </a:solidFill>
                <a:latin typeface="Arial Narrow" panose="020B0606020202030204" pitchFamily="34" charset="0"/>
                <a:sym typeface="Wingdings" panose="05000000000000000000" pitchFamily="2" charset="2"/>
              </a:rPr>
              <a:t>”</a:t>
            </a:r>
            <a:r>
              <a:rPr lang="es-ES" dirty="0">
                <a:solidFill>
                  <a:srgbClr val="103C62"/>
                </a:solidFill>
                <a:latin typeface="Arial Narrow" panose="020B0606020202030204" pitchFamily="34" charset="0"/>
                <a:sym typeface="Wingdings" panose="05000000000000000000" pitchFamily="2" charset="2"/>
              </a:rPr>
              <a:t> (</a:t>
            </a:r>
            <a:r>
              <a:rPr lang="es-ES" dirty="0" err="1">
                <a:solidFill>
                  <a:srgbClr val="103C62"/>
                </a:solidFill>
                <a:latin typeface="Arial Narrow" panose="020B0606020202030204" pitchFamily="34" charset="0"/>
                <a:sym typeface="Wingdings" panose="05000000000000000000" pitchFamily="2" charset="2"/>
              </a:rPr>
              <a:t>Phase</a:t>
            </a:r>
            <a:r>
              <a:rPr lang="es-ES" dirty="0">
                <a:solidFill>
                  <a:srgbClr val="103C62"/>
                </a:solidFill>
                <a:latin typeface="Arial Narrow" panose="020B0606020202030204" pitchFamily="34" charset="0"/>
                <a:sym typeface="Wingdings" panose="05000000000000000000" pitchFamily="2" charset="2"/>
              </a:rPr>
              <a:t> III</a:t>
            </a:r>
            <a:r>
              <a:rPr lang="es-ES" dirty="0">
                <a:solidFill>
                  <a:srgbClr val="103C62"/>
                </a:solidFill>
                <a:sym typeface="Wingdings" panose="05000000000000000000" pitchFamily="2" charset="2"/>
              </a:rPr>
              <a:t>)</a:t>
            </a:r>
          </a:p>
        </p:txBody>
      </p:sp>
      <p:sp>
        <p:nvSpPr>
          <p:cNvPr id="10" name="CuadroTexto 9">
            <a:extLst>
              <a:ext uri="{FF2B5EF4-FFF2-40B4-BE49-F238E27FC236}">
                <a16:creationId xmlns:a16="http://schemas.microsoft.com/office/drawing/2014/main" id="{2453356C-273F-DF4F-3EDA-9CD857C8DC8D}"/>
              </a:ext>
            </a:extLst>
          </p:cNvPr>
          <p:cNvSpPr txBox="1"/>
          <p:nvPr/>
        </p:nvSpPr>
        <p:spPr>
          <a:xfrm>
            <a:off x="3056462" y="1612830"/>
            <a:ext cx="2918032" cy="790216"/>
          </a:xfrm>
          <a:prstGeom prst="rect">
            <a:avLst/>
          </a:prstGeom>
          <a:noFill/>
        </p:spPr>
        <p:txBody>
          <a:bodyPr wrap="square" rtlCol="0">
            <a:spAutoFit/>
          </a:bodyPr>
          <a:lstStyle/>
          <a:p>
            <a:pPr>
              <a:lnSpc>
                <a:spcPct val="150000"/>
              </a:lnSpc>
            </a:pPr>
            <a:r>
              <a:rPr lang="es-ES" b="1" dirty="0">
                <a:solidFill>
                  <a:srgbClr val="103C62"/>
                </a:solidFill>
                <a:latin typeface="Arial Narrow" panose="020B0606020202030204" pitchFamily="34" charset="0"/>
              </a:rPr>
              <a:t>Li</a:t>
            </a:r>
            <a:r>
              <a:rPr lang="es-ES" b="1" baseline="-25000" dirty="0">
                <a:solidFill>
                  <a:srgbClr val="103C62"/>
                </a:solidFill>
                <a:latin typeface="Arial Narrow" panose="020B0606020202030204" pitchFamily="34" charset="0"/>
              </a:rPr>
              <a:t>3-x</a:t>
            </a:r>
            <a:r>
              <a:rPr lang="es-ES" b="1" dirty="0">
                <a:solidFill>
                  <a:srgbClr val="103C62"/>
                </a:solidFill>
                <a:latin typeface="Arial Narrow" panose="020B0606020202030204" pitchFamily="34" charset="0"/>
              </a:rPr>
              <a:t>Er</a:t>
            </a:r>
            <a:r>
              <a:rPr lang="es-ES" b="1" baseline="-25000" dirty="0">
                <a:solidFill>
                  <a:srgbClr val="103C62"/>
                </a:solidFill>
                <a:latin typeface="Arial Narrow" panose="020B0606020202030204" pitchFamily="34" charset="0"/>
              </a:rPr>
              <a:t>1-x</a:t>
            </a:r>
            <a:r>
              <a:rPr lang="es-ES" b="1" dirty="0">
                <a:solidFill>
                  <a:srgbClr val="103C62"/>
                </a:solidFill>
                <a:latin typeface="Arial Narrow" panose="020B0606020202030204" pitchFamily="34" charset="0"/>
              </a:rPr>
              <a:t>Zr</a:t>
            </a:r>
            <a:r>
              <a:rPr lang="es-ES" b="1" baseline="-25000" dirty="0">
                <a:solidFill>
                  <a:srgbClr val="103C62"/>
                </a:solidFill>
                <a:latin typeface="Arial Narrow" panose="020B0606020202030204" pitchFamily="34" charset="0"/>
              </a:rPr>
              <a:t>x</a:t>
            </a:r>
            <a:r>
              <a:rPr lang="es-ES" b="1" dirty="0">
                <a:solidFill>
                  <a:srgbClr val="103C62"/>
                </a:solidFill>
                <a:latin typeface="Arial Narrow" panose="020B0606020202030204" pitchFamily="34" charset="0"/>
              </a:rPr>
              <a:t>Cl</a:t>
            </a:r>
            <a:r>
              <a:rPr lang="es-ES" b="1" baseline="-25000" dirty="0">
                <a:solidFill>
                  <a:srgbClr val="103C62"/>
                </a:solidFill>
                <a:latin typeface="Arial Narrow" panose="020B0606020202030204" pitchFamily="34" charset="0"/>
              </a:rPr>
              <a:t>6</a:t>
            </a:r>
            <a:r>
              <a:rPr lang="es-ES" baseline="-25000" dirty="0">
                <a:solidFill>
                  <a:srgbClr val="103C62"/>
                </a:solidFill>
                <a:latin typeface="Arial Narrow" panose="020B0606020202030204" pitchFamily="34" charset="0"/>
              </a:rPr>
              <a:t> </a:t>
            </a:r>
            <a:endParaRPr lang="es-ES" dirty="0">
              <a:solidFill>
                <a:srgbClr val="103C62"/>
              </a:solidFill>
              <a:latin typeface="Arial Narrow" panose="020B0606020202030204" pitchFamily="34" charset="0"/>
            </a:endParaRPr>
          </a:p>
          <a:p>
            <a:pPr>
              <a:lnSpc>
                <a:spcPct val="150000"/>
              </a:lnSpc>
            </a:pPr>
            <a:r>
              <a:rPr lang="es-ES" sz="1400" dirty="0">
                <a:solidFill>
                  <a:srgbClr val="103C62"/>
                </a:solidFill>
                <a:latin typeface="Arial Narrow" panose="020B0606020202030204" pitchFamily="34" charset="0"/>
              </a:rPr>
              <a:t>Zr</a:t>
            </a:r>
            <a:r>
              <a:rPr lang="es-ES" sz="1400" baseline="30000" dirty="0">
                <a:solidFill>
                  <a:srgbClr val="103C62"/>
                </a:solidFill>
                <a:latin typeface="Arial Narrow" panose="020B0606020202030204" pitchFamily="34" charset="0"/>
              </a:rPr>
              <a:t>4+ </a:t>
            </a:r>
            <a:r>
              <a:rPr lang="es-ES" sz="1400" dirty="0">
                <a:solidFill>
                  <a:srgbClr val="103C62"/>
                </a:solidFill>
                <a:latin typeface="Arial Narrow" panose="020B0606020202030204" pitchFamily="34" charset="0"/>
              </a:rPr>
              <a:t>(r = 72 pm); Er</a:t>
            </a:r>
            <a:r>
              <a:rPr lang="es-ES" sz="1400" baseline="30000" dirty="0">
                <a:solidFill>
                  <a:srgbClr val="103C62"/>
                </a:solidFill>
                <a:latin typeface="Arial Narrow" panose="020B0606020202030204" pitchFamily="34" charset="0"/>
              </a:rPr>
              <a:t>3+</a:t>
            </a:r>
            <a:r>
              <a:rPr lang="es-ES" sz="1400" dirty="0">
                <a:solidFill>
                  <a:srgbClr val="103C62"/>
                </a:solidFill>
                <a:latin typeface="Arial Narrow" panose="020B0606020202030204" pitchFamily="34" charset="0"/>
              </a:rPr>
              <a:t> (r = 89 pm)</a:t>
            </a:r>
          </a:p>
        </p:txBody>
      </p:sp>
    </p:spTree>
    <p:extLst>
      <p:ext uri="{BB962C8B-B14F-4D97-AF65-F5344CB8AC3E}">
        <p14:creationId xmlns:p14="http://schemas.microsoft.com/office/powerpoint/2010/main" val="16405068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a:extLst>
              <a:ext uri="{FF2B5EF4-FFF2-40B4-BE49-F238E27FC236}">
                <a16:creationId xmlns:a16="http://schemas.microsoft.com/office/drawing/2014/main" id="{ED76B5D5-E1C0-43E5-B943-4E19D327D66D}"/>
              </a:ext>
            </a:extLst>
          </p:cNvPr>
          <p:cNvSpPr>
            <a:spLocks noGrp="1"/>
          </p:cNvSpPr>
          <p:nvPr>
            <p:ph type="title"/>
          </p:nvPr>
        </p:nvSpPr>
        <p:spPr/>
        <p:txBody>
          <a:bodyPr/>
          <a:lstStyle/>
          <a:p>
            <a:r>
              <a:rPr lang="en-US" dirty="0"/>
              <a:t>Lithium Halides (Li</a:t>
            </a:r>
            <a:r>
              <a:rPr lang="en-US" baseline="-25000" dirty="0"/>
              <a:t>3</a:t>
            </a:r>
            <a:r>
              <a:rPr lang="en-US" dirty="0"/>
              <a:t>MX</a:t>
            </a:r>
            <a:r>
              <a:rPr lang="en-US" baseline="-25000" dirty="0"/>
              <a:t>6</a:t>
            </a:r>
            <a:r>
              <a:rPr lang="en-US" dirty="0"/>
              <a:t>)</a:t>
            </a:r>
          </a:p>
        </p:txBody>
      </p:sp>
      <p:sp>
        <p:nvSpPr>
          <p:cNvPr id="3" name="Espace réservé du contenu 4">
            <a:extLst>
              <a:ext uri="{FF2B5EF4-FFF2-40B4-BE49-F238E27FC236}">
                <a16:creationId xmlns:a16="http://schemas.microsoft.com/office/drawing/2014/main" id="{40377785-2CB7-8A4C-3EBB-07B492B54A29}"/>
              </a:ext>
            </a:extLst>
          </p:cNvPr>
          <p:cNvSpPr>
            <a:spLocks noGrp="1"/>
          </p:cNvSpPr>
          <p:nvPr>
            <p:ph idx="1"/>
          </p:nvPr>
        </p:nvSpPr>
        <p:spPr>
          <a:xfrm>
            <a:off x="11342" y="1115504"/>
            <a:ext cx="11177118" cy="3855330"/>
          </a:xfrm>
        </p:spPr>
        <p:txBody>
          <a:bodyPr>
            <a:normAutofit/>
          </a:bodyPr>
          <a:lstStyle/>
          <a:p>
            <a:pPr lvl="1">
              <a:lnSpc>
                <a:spcPct val="150000"/>
              </a:lnSpc>
            </a:pPr>
            <a:r>
              <a:rPr lang="en-US" dirty="0">
                <a:sym typeface="Wingdings" panose="05000000000000000000" pitchFamily="2" charset="2"/>
              </a:rPr>
              <a:t>Then, </a:t>
            </a:r>
            <a:r>
              <a:rPr lang="en-US" b="1" dirty="0">
                <a:sym typeface="Wingdings" panose="05000000000000000000" pitchFamily="2" charset="2"/>
              </a:rPr>
              <a:t>how can we improve the ionic conductivity of these halides?</a:t>
            </a:r>
            <a:endParaRPr lang="en-US" dirty="0">
              <a:sym typeface="Wingdings" panose="05000000000000000000" pitchFamily="2" charset="2"/>
            </a:endParaRPr>
          </a:p>
        </p:txBody>
      </p:sp>
      <p:sp>
        <p:nvSpPr>
          <p:cNvPr id="11" name="CuadroTexto 10">
            <a:extLst>
              <a:ext uri="{FF2B5EF4-FFF2-40B4-BE49-F238E27FC236}">
                <a16:creationId xmlns:a16="http://schemas.microsoft.com/office/drawing/2014/main" id="{DF97D097-9DB2-BD29-5DD3-B129C87946A0}"/>
              </a:ext>
            </a:extLst>
          </p:cNvPr>
          <p:cNvSpPr txBox="1"/>
          <p:nvPr/>
        </p:nvSpPr>
        <p:spPr>
          <a:xfrm>
            <a:off x="0" y="6430056"/>
            <a:ext cx="11688792" cy="276999"/>
          </a:xfrm>
          <a:prstGeom prst="rect">
            <a:avLst/>
          </a:prstGeom>
          <a:noFill/>
        </p:spPr>
        <p:txBody>
          <a:bodyPr wrap="square" rtlCol="0">
            <a:spAutoFit/>
          </a:bodyPr>
          <a:lstStyle/>
          <a:p>
            <a:r>
              <a:rPr lang="en-US" sz="1200" b="1" i="1" dirty="0">
                <a:solidFill>
                  <a:srgbClr val="103C62"/>
                </a:solidFill>
                <a:effectLst/>
                <a:latin typeface="Arial Narrow" panose="020B0606020202030204" pitchFamily="34" charset="0"/>
              </a:rPr>
              <a:t>J. Phys. Chem. C, </a:t>
            </a:r>
            <a:r>
              <a:rPr lang="en-US" sz="1200" i="1" dirty="0">
                <a:solidFill>
                  <a:srgbClr val="103C62"/>
                </a:solidFill>
                <a:effectLst/>
                <a:latin typeface="Arial Narrow" panose="020B0606020202030204" pitchFamily="34" charset="0"/>
              </a:rPr>
              <a:t>2023</a:t>
            </a:r>
            <a:r>
              <a:rPr lang="en-US" sz="1200" b="1" i="1" dirty="0">
                <a:solidFill>
                  <a:srgbClr val="103C62"/>
                </a:solidFill>
                <a:effectLst/>
                <a:latin typeface="Arial Narrow" panose="020B0606020202030204" pitchFamily="34" charset="0"/>
              </a:rPr>
              <a:t>, 127, </a:t>
            </a:r>
            <a:r>
              <a:rPr lang="en-US" sz="1200" i="1" dirty="0">
                <a:solidFill>
                  <a:srgbClr val="103C62"/>
                </a:solidFill>
                <a:effectLst/>
                <a:latin typeface="Arial Narrow" panose="020B0606020202030204" pitchFamily="34" charset="0"/>
              </a:rPr>
              <a:t>1, 125–132</a:t>
            </a:r>
            <a:endParaRPr lang="es-ES" sz="1200" dirty="0">
              <a:solidFill>
                <a:srgbClr val="103C62"/>
              </a:solidFill>
              <a:latin typeface="Arial Narrow" panose="020B0606020202030204" pitchFamily="34" charset="0"/>
            </a:endParaRPr>
          </a:p>
        </p:txBody>
      </p:sp>
      <p:sp>
        <p:nvSpPr>
          <p:cNvPr id="5" name="Diagrama de flujo: proceso alternativo 4">
            <a:extLst>
              <a:ext uri="{FF2B5EF4-FFF2-40B4-BE49-F238E27FC236}">
                <a16:creationId xmlns:a16="http://schemas.microsoft.com/office/drawing/2014/main" id="{03715E44-653D-1176-7D74-637DBB6AC1DF}"/>
              </a:ext>
            </a:extLst>
          </p:cNvPr>
          <p:cNvSpPr/>
          <p:nvPr/>
        </p:nvSpPr>
        <p:spPr>
          <a:xfrm>
            <a:off x="897147" y="2115061"/>
            <a:ext cx="1526876" cy="854015"/>
          </a:xfrm>
          <a:prstGeom prst="flowChartAlternateProcess">
            <a:avLst/>
          </a:prstGeom>
          <a:solidFill>
            <a:schemeClr val="bg1">
              <a:lumMod val="65000"/>
            </a:schemeClr>
          </a:solidFill>
          <a:ln w="28575">
            <a:solidFill>
              <a:srgbClr val="95C1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rgbClr val="103C62"/>
                </a:solidFill>
                <a:latin typeface="Arial Narrow" panose="020B0606020202030204" pitchFamily="34" charset="0"/>
              </a:rPr>
              <a:t>Central metal (M) substitution</a:t>
            </a:r>
          </a:p>
        </p:txBody>
      </p:sp>
      <p:sp>
        <p:nvSpPr>
          <p:cNvPr id="6" name="Diagrama de flujo: proceso alternativo 5">
            <a:extLst>
              <a:ext uri="{FF2B5EF4-FFF2-40B4-BE49-F238E27FC236}">
                <a16:creationId xmlns:a16="http://schemas.microsoft.com/office/drawing/2014/main" id="{43590A07-D712-05B2-DEF3-24B4CD84E675}"/>
              </a:ext>
            </a:extLst>
          </p:cNvPr>
          <p:cNvSpPr/>
          <p:nvPr/>
        </p:nvSpPr>
        <p:spPr>
          <a:xfrm>
            <a:off x="897147" y="3194179"/>
            <a:ext cx="1526876" cy="854015"/>
          </a:xfrm>
          <a:prstGeom prst="flowChartAlternateProcess">
            <a:avLst/>
          </a:prstGeom>
          <a:noFill/>
          <a:ln w="28575">
            <a:solidFill>
              <a:srgbClr val="95C1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rgbClr val="103C62"/>
                </a:solidFill>
                <a:latin typeface="Arial Narrow" panose="020B0606020202030204" pitchFamily="34" charset="0"/>
              </a:rPr>
              <a:t>Halide (X) substitution</a:t>
            </a:r>
          </a:p>
        </p:txBody>
      </p:sp>
      <p:sp>
        <p:nvSpPr>
          <p:cNvPr id="7" name="Diagrama de flujo: proceso alternativo 6">
            <a:extLst>
              <a:ext uri="{FF2B5EF4-FFF2-40B4-BE49-F238E27FC236}">
                <a16:creationId xmlns:a16="http://schemas.microsoft.com/office/drawing/2014/main" id="{5F171CDE-7AA2-0BC4-22D8-AC906DEC47E1}"/>
              </a:ext>
            </a:extLst>
          </p:cNvPr>
          <p:cNvSpPr/>
          <p:nvPr/>
        </p:nvSpPr>
        <p:spPr>
          <a:xfrm>
            <a:off x="897147" y="4273297"/>
            <a:ext cx="1526876" cy="854015"/>
          </a:xfrm>
          <a:prstGeom prst="flowChartAlternateProcess">
            <a:avLst/>
          </a:prstGeom>
          <a:solidFill>
            <a:schemeClr val="bg1">
              <a:lumMod val="65000"/>
            </a:schemeClr>
          </a:solidFill>
          <a:ln w="28575">
            <a:solidFill>
              <a:srgbClr val="95C1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rgbClr val="103C62"/>
                </a:solidFill>
                <a:latin typeface="Arial Narrow" panose="020B0606020202030204" pitchFamily="34" charset="0"/>
              </a:rPr>
              <a:t>Synthetic route selection</a:t>
            </a:r>
          </a:p>
        </p:txBody>
      </p:sp>
      <p:pic>
        <p:nvPicPr>
          <p:cNvPr id="12" name="Imagen 11">
            <a:extLst>
              <a:ext uri="{FF2B5EF4-FFF2-40B4-BE49-F238E27FC236}">
                <a16:creationId xmlns:a16="http://schemas.microsoft.com/office/drawing/2014/main" id="{D2BCC2DE-C599-0EBB-41E8-0C2B6F3D164A}"/>
              </a:ext>
            </a:extLst>
          </p:cNvPr>
          <p:cNvPicPr>
            <a:picLocks noChangeAspect="1"/>
          </p:cNvPicPr>
          <p:nvPr/>
        </p:nvPicPr>
        <p:blipFill rotWithShape="1">
          <a:blip r:embed="rId2"/>
          <a:srcRect r="27932"/>
          <a:stretch/>
        </p:blipFill>
        <p:spPr>
          <a:xfrm>
            <a:off x="2878919" y="2322307"/>
            <a:ext cx="4298259" cy="3401430"/>
          </a:xfrm>
          <a:prstGeom prst="rect">
            <a:avLst/>
          </a:prstGeom>
        </p:spPr>
      </p:pic>
      <p:sp>
        <p:nvSpPr>
          <p:cNvPr id="13" name="CuadroTexto 12">
            <a:extLst>
              <a:ext uri="{FF2B5EF4-FFF2-40B4-BE49-F238E27FC236}">
                <a16:creationId xmlns:a16="http://schemas.microsoft.com/office/drawing/2014/main" id="{61424941-36F5-0F14-2772-A9E57FF21CEC}"/>
              </a:ext>
            </a:extLst>
          </p:cNvPr>
          <p:cNvSpPr txBox="1"/>
          <p:nvPr/>
        </p:nvSpPr>
        <p:spPr>
          <a:xfrm>
            <a:off x="3111832" y="1791895"/>
            <a:ext cx="2454467" cy="646331"/>
          </a:xfrm>
          <a:prstGeom prst="rect">
            <a:avLst/>
          </a:prstGeom>
          <a:noFill/>
        </p:spPr>
        <p:txBody>
          <a:bodyPr wrap="square" rtlCol="0">
            <a:spAutoFit/>
          </a:bodyPr>
          <a:lstStyle/>
          <a:p>
            <a:r>
              <a:rPr lang="es-ES" b="1" dirty="0">
                <a:solidFill>
                  <a:srgbClr val="103C62"/>
                </a:solidFill>
                <a:latin typeface="Arial Narrow" panose="020B0606020202030204" pitchFamily="34" charset="0"/>
              </a:rPr>
              <a:t>Li</a:t>
            </a:r>
            <a:r>
              <a:rPr lang="es-ES" b="1" baseline="-25000" dirty="0">
                <a:solidFill>
                  <a:srgbClr val="103C62"/>
                </a:solidFill>
                <a:latin typeface="Arial Narrow" panose="020B0606020202030204" pitchFamily="34" charset="0"/>
              </a:rPr>
              <a:t>3</a:t>
            </a:r>
            <a:r>
              <a:rPr lang="es-ES" b="1" dirty="0">
                <a:solidFill>
                  <a:srgbClr val="103C62"/>
                </a:solidFill>
                <a:latin typeface="Arial Narrow" panose="020B0606020202030204" pitchFamily="34" charset="0"/>
              </a:rPr>
              <a:t>YBr</a:t>
            </a:r>
            <a:r>
              <a:rPr lang="es-ES" b="1" baseline="-25000" dirty="0">
                <a:solidFill>
                  <a:srgbClr val="103C62"/>
                </a:solidFill>
                <a:latin typeface="Arial Narrow" panose="020B0606020202030204" pitchFamily="34" charset="0"/>
              </a:rPr>
              <a:t>x</a:t>
            </a:r>
            <a:r>
              <a:rPr lang="es-ES" b="1" dirty="0">
                <a:solidFill>
                  <a:srgbClr val="103C62"/>
                </a:solidFill>
                <a:latin typeface="Arial Narrow" panose="020B0606020202030204" pitchFamily="34" charset="0"/>
              </a:rPr>
              <a:t>Cl</a:t>
            </a:r>
            <a:r>
              <a:rPr lang="es-ES" b="1" baseline="-25000" dirty="0">
                <a:solidFill>
                  <a:srgbClr val="103C62"/>
                </a:solidFill>
                <a:latin typeface="Arial Narrow" panose="020B0606020202030204" pitchFamily="34" charset="0"/>
              </a:rPr>
              <a:t>6-x</a:t>
            </a:r>
            <a:r>
              <a:rPr lang="es-ES" baseline="-25000" dirty="0">
                <a:solidFill>
                  <a:srgbClr val="103C62"/>
                </a:solidFill>
                <a:latin typeface="Arial Narrow" panose="020B0606020202030204" pitchFamily="34" charset="0"/>
              </a:rPr>
              <a:t> </a:t>
            </a:r>
            <a:r>
              <a:rPr lang="es-ES" dirty="0">
                <a:solidFill>
                  <a:srgbClr val="103C62"/>
                </a:solidFill>
                <a:latin typeface="Arial Narrow" panose="020B0606020202030204" pitchFamily="34" charset="0"/>
              </a:rPr>
              <a:t>(x = 0-6)</a:t>
            </a:r>
            <a:endParaRPr lang="es-ES" baseline="-25000" dirty="0">
              <a:solidFill>
                <a:srgbClr val="103C62"/>
              </a:solidFill>
              <a:latin typeface="Arial Narrow" panose="020B0606020202030204" pitchFamily="34" charset="0"/>
            </a:endParaRPr>
          </a:p>
          <a:p>
            <a:endParaRPr lang="es-ES" dirty="0"/>
          </a:p>
        </p:txBody>
      </p:sp>
      <p:sp>
        <p:nvSpPr>
          <p:cNvPr id="14" name="CuadroTexto 13">
            <a:extLst>
              <a:ext uri="{FF2B5EF4-FFF2-40B4-BE49-F238E27FC236}">
                <a16:creationId xmlns:a16="http://schemas.microsoft.com/office/drawing/2014/main" id="{5C29BF70-2CF0-F0CD-FF92-9AA55334AB96}"/>
              </a:ext>
            </a:extLst>
          </p:cNvPr>
          <p:cNvSpPr txBox="1"/>
          <p:nvPr/>
        </p:nvSpPr>
        <p:spPr>
          <a:xfrm>
            <a:off x="3429190" y="5723736"/>
            <a:ext cx="4202884" cy="646331"/>
          </a:xfrm>
          <a:prstGeom prst="rect">
            <a:avLst/>
          </a:prstGeom>
          <a:noFill/>
        </p:spPr>
        <p:txBody>
          <a:bodyPr wrap="square" rtlCol="0">
            <a:spAutoFit/>
          </a:bodyPr>
          <a:lstStyle/>
          <a:p>
            <a:pPr marL="285750" indent="-285750">
              <a:buFont typeface="Arial" panose="020B0604020202020204" pitchFamily="34" charset="0"/>
              <a:buChar char="•"/>
            </a:pPr>
            <a:r>
              <a:rPr lang="es-ES" dirty="0">
                <a:solidFill>
                  <a:srgbClr val="103C62"/>
                </a:solidFill>
                <a:latin typeface="Arial Narrow" panose="020B0606020202030204" pitchFamily="34" charset="0"/>
              </a:rPr>
              <a:t>0 &lt; x &lt; 1.5 </a:t>
            </a:r>
            <a:r>
              <a:rPr lang="es-ES" dirty="0">
                <a:solidFill>
                  <a:srgbClr val="103C62"/>
                </a:solidFill>
                <a:latin typeface="Arial Narrow" panose="020B0606020202030204" pitchFamily="34" charset="0"/>
                <a:sym typeface="Wingdings" panose="05000000000000000000" pitchFamily="2" charset="2"/>
              </a:rPr>
              <a:t> Trigonal (P-3m1)</a:t>
            </a:r>
          </a:p>
          <a:p>
            <a:pPr marL="285750" indent="-285750">
              <a:buFont typeface="Arial" panose="020B0604020202020204" pitchFamily="34" charset="0"/>
              <a:buChar char="•"/>
            </a:pPr>
            <a:r>
              <a:rPr lang="es-ES" dirty="0">
                <a:solidFill>
                  <a:srgbClr val="103C62"/>
                </a:solidFill>
                <a:latin typeface="Arial Narrow" panose="020B0606020202030204" pitchFamily="34" charset="0"/>
                <a:sym typeface="Wingdings" panose="05000000000000000000" pitchFamily="2" charset="2"/>
              </a:rPr>
              <a:t>1.5 &lt; x &lt; 6  </a:t>
            </a:r>
            <a:r>
              <a:rPr lang="es-ES" dirty="0" err="1">
                <a:solidFill>
                  <a:srgbClr val="103C62"/>
                </a:solidFill>
                <a:latin typeface="Arial Narrow" panose="020B0606020202030204" pitchFamily="34" charset="0"/>
                <a:sym typeface="Wingdings" panose="05000000000000000000" pitchFamily="2" charset="2"/>
              </a:rPr>
              <a:t>Monoclinic</a:t>
            </a:r>
            <a:r>
              <a:rPr lang="es-ES" dirty="0">
                <a:solidFill>
                  <a:srgbClr val="103C62"/>
                </a:solidFill>
                <a:latin typeface="Arial Narrow" panose="020B0606020202030204" pitchFamily="34" charset="0"/>
                <a:sym typeface="Wingdings" panose="05000000000000000000" pitchFamily="2" charset="2"/>
              </a:rPr>
              <a:t> (C2/m)</a:t>
            </a:r>
            <a:endParaRPr lang="es-ES" dirty="0">
              <a:solidFill>
                <a:srgbClr val="103C62"/>
              </a:solidFill>
              <a:latin typeface="Arial Narrow" panose="020B0606020202030204" pitchFamily="34" charset="0"/>
            </a:endParaRPr>
          </a:p>
        </p:txBody>
      </p:sp>
      <p:pic>
        <p:nvPicPr>
          <p:cNvPr id="15" name="Imagen 14">
            <a:extLst>
              <a:ext uri="{FF2B5EF4-FFF2-40B4-BE49-F238E27FC236}">
                <a16:creationId xmlns:a16="http://schemas.microsoft.com/office/drawing/2014/main" id="{49D4BC34-AE03-92F8-3A5E-80DF8BD62854}"/>
              </a:ext>
            </a:extLst>
          </p:cNvPr>
          <p:cNvPicPr>
            <a:picLocks noChangeAspect="1"/>
          </p:cNvPicPr>
          <p:nvPr/>
        </p:nvPicPr>
        <p:blipFill>
          <a:blip r:embed="rId3"/>
          <a:stretch>
            <a:fillRect/>
          </a:stretch>
        </p:blipFill>
        <p:spPr>
          <a:xfrm>
            <a:off x="7410091" y="2292563"/>
            <a:ext cx="3689951" cy="3511261"/>
          </a:xfrm>
          <a:prstGeom prst="rect">
            <a:avLst/>
          </a:prstGeom>
        </p:spPr>
      </p:pic>
    </p:spTree>
    <p:extLst>
      <p:ext uri="{BB962C8B-B14F-4D97-AF65-F5344CB8AC3E}">
        <p14:creationId xmlns:p14="http://schemas.microsoft.com/office/powerpoint/2010/main" val="10968203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a:extLst>
              <a:ext uri="{FF2B5EF4-FFF2-40B4-BE49-F238E27FC236}">
                <a16:creationId xmlns:a16="http://schemas.microsoft.com/office/drawing/2014/main" id="{ED76B5D5-E1C0-43E5-B943-4E19D327D66D}"/>
              </a:ext>
            </a:extLst>
          </p:cNvPr>
          <p:cNvSpPr>
            <a:spLocks noGrp="1"/>
          </p:cNvSpPr>
          <p:nvPr>
            <p:ph type="title"/>
          </p:nvPr>
        </p:nvSpPr>
        <p:spPr/>
        <p:txBody>
          <a:bodyPr/>
          <a:lstStyle/>
          <a:p>
            <a:r>
              <a:rPr lang="en-US" dirty="0"/>
              <a:t>Lithium Halides (Li</a:t>
            </a:r>
            <a:r>
              <a:rPr lang="en-US" baseline="-25000" dirty="0"/>
              <a:t>3</a:t>
            </a:r>
            <a:r>
              <a:rPr lang="en-US" dirty="0"/>
              <a:t>MX</a:t>
            </a:r>
            <a:r>
              <a:rPr lang="en-US" baseline="-25000" dirty="0"/>
              <a:t>6</a:t>
            </a:r>
            <a:r>
              <a:rPr lang="en-US" dirty="0"/>
              <a:t>)</a:t>
            </a:r>
          </a:p>
        </p:txBody>
      </p:sp>
      <p:sp>
        <p:nvSpPr>
          <p:cNvPr id="3" name="Espace réservé du contenu 4">
            <a:extLst>
              <a:ext uri="{FF2B5EF4-FFF2-40B4-BE49-F238E27FC236}">
                <a16:creationId xmlns:a16="http://schemas.microsoft.com/office/drawing/2014/main" id="{40377785-2CB7-8A4C-3EBB-07B492B54A29}"/>
              </a:ext>
            </a:extLst>
          </p:cNvPr>
          <p:cNvSpPr>
            <a:spLocks noGrp="1"/>
          </p:cNvSpPr>
          <p:nvPr>
            <p:ph idx="1"/>
          </p:nvPr>
        </p:nvSpPr>
        <p:spPr>
          <a:xfrm>
            <a:off x="0" y="1108567"/>
            <a:ext cx="11177118" cy="3855330"/>
          </a:xfrm>
        </p:spPr>
        <p:txBody>
          <a:bodyPr>
            <a:normAutofit/>
          </a:bodyPr>
          <a:lstStyle/>
          <a:p>
            <a:pPr lvl="1">
              <a:lnSpc>
                <a:spcPct val="150000"/>
              </a:lnSpc>
            </a:pPr>
            <a:r>
              <a:rPr lang="en-US" dirty="0">
                <a:sym typeface="Wingdings" panose="05000000000000000000" pitchFamily="2" charset="2"/>
              </a:rPr>
              <a:t>Then, </a:t>
            </a:r>
            <a:r>
              <a:rPr lang="en-US" b="1" dirty="0">
                <a:sym typeface="Wingdings" panose="05000000000000000000" pitchFamily="2" charset="2"/>
              </a:rPr>
              <a:t>how can we improve the ionic conductivity of these halides?</a:t>
            </a:r>
            <a:endParaRPr lang="en-US" dirty="0">
              <a:sym typeface="Wingdings" panose="05000000000000000000" pitchFamily="2" charset="2"/>
            </a:endParaRPr>
          </a:p>
        </p:txBody>
      </p:sp>
      <p:sp>
        <p:nvSpPr>
          <p:cNvPr id="11" name="CuadroTexto 10">
            <a:extLst>
              <a:ext uri="{FF2B5EF4-FFF2-40B4-BE49-F238E27FC236}">
                <a16:creationId xmlns:a16="http://schemas.microsoft.com/office/drawing/2014/main" id="{DF97D097-9DB2-BD29-5DD3-B129C87946A0}"/>
              </a:ext>
            </a:extLst>
          </p:cNvPr>
          <p:cNvSpPr txBox="1"/>
          <p:nvPr/>
        </p:nvSpPr>
        <p:spPr>
          <a:xfrm>
            <a:off x="0" y="6430056"/>
            <a:ext cx="11688792" cy="276999"/>
          </a:xfrm>
          <a:prstGeom prst="rect">
            <a:avLst/>
          </a:prstGeom>
          <a:noFill/>
        </p:spPr>
        <p:txBody>
          <a:bodyPr wrap="square" rtlCol="0">
            <a:spAutoFit/>
          </a:bodyPr>
          <a:lstStyle/>
          <a:p>
            <a:r>
              <a:rPr lang="es-ES" sz="1200" b="1" i="1" dirty="0">
                <a:solidFill>
                  <a:srgbClr val="103C62"/>
                </a:solidFill>
                <a:latin typeface="Arial Narrow" panose="020B0606020202030204" pitchFamily="34" charset="0"/>
              </a:rPr>
              <a:t>Adv. Energy Mater.</a:t>
            </a:r>
            <a:r>
              <a:rPr lang="es-ES" sz="1200" dirty="0">
                <a:solidFill>
                  <a:srgbClr val="103C62"/>
                </a:solidFill>
                <a:latin typeface="Arial Narrow" panose="020B0606020202030204" pitchFamily="34" charset="0"/>
              </a:rPr>
              <a:t> 2020, </a:t>
            </a:r>
            <a:r>
              <a:rPr lang="es-ES" sz="1200" b="1" dirty="0">
                <a:solidFill>
                  <a:srgbClr val="103C62"/>
                </a:solidFill>
                <a:latin typeface="Arial Narrow" panose="020B0606020202030204" pitchFamily="34" charset="0"/>
              </a:rPr>
              <a:t>10,</a:t>
            </a:r>
            <a:r>
              <a:rPr lang="es-ES" sz="1200" dirty="0">
                <a:solidFill>
                  <a:srgbClr val="103C62"/>
                </a:solidFill>
                <a:latin typeface="Arial Narrow" panose="020B0606020202030204" pitchFamily="34" charset="0"/>
              </a:rPr>
              <a:t> 1903719</a:t>
            </a:r>
          </a:p>
        </p:txBody>
      </p:sp>
      <p:sp>
        <p:nvSpPr>
          <p:cNvPr id="5" name="Diagrama de flujo: proceso alternativo 4">
            <a:extLst>
              <a:ext uri="{FF2B5EF4-FFF2-40B4-BE49-F238E27FC236}">
                <a16:creationId xmlns:a16="http://schemas.microsoft.com/office/drawing/2014/main" id="{03715E44-653D-1176-7D74-637DBB6AC1DF}"/>
              </a:ext>
            </a:extLst>
          </p:cNvPr>
          <p:cNvSpPr/>
          <p:nvPr/>
        </p:nvSpPr>
        <p:spPr>
          <a:xfrm>
            <a:off x="897147" y="2115061"/>
            <a:ext cx="1526876" cy="854015"/>
          </a:xfrm>
          <a:prstGeom prst="flowChartAlternateProcess">
            <a:avLst/>
          </a:prstGeom>
          <a:solidFill>
            <a:schemeClr val="bg1">
              <a:lumMod val="65000"/>
            </a:schemeClr>
          </a:solidFill>
          <a:ln w="28575">
            <a:solidFill>
              <a:srgbClr val="95C1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rgbClr val="103C62"/>
                </a:solidFill>
                <a:latin typeface="Arial Narrow" panose="020B0606020202030204" pitchFamily="34" charset="0"/>
              </a:rPr>
              <a:t>Central metal (M) substitution</a:t>
            </a:r>
          </a:p>
        </p:txBody>
      </p:sp>
      <p:sp>
        <p:nvSpPr>
          <p:cNvPr id="6" name="Diagrama de flujo: proceso alternativo 5">
            <a:extLst>
              <a:ext uri="{FF2B5EF4-FFF2-40B4-BE49-F238E27FC236}">
                <a16:creationId xmlns:a16="http://schemas.microsoft.com/office/drawing/2014/main" id="{43590A07-D712-05B2-DEF3-24B4CD84E675}"/>
              </a:ext>
            </a:extLst>
          </p:cNvPr>
          <p:cNvSpPr/>
          <p:nvPr/>
        </p:nvSpPr>
        <p:spPr>
          <a:xfrm>
            <a:off x="897147" y="3194179"/>
            <a:ext cx="1526876" cy="854015"/>
          </a:xfrm>
          <a:prstGeom prst="flowChartAlternateProcess">
            <a:avLst/>
          </a:prstGeom>
          <a:solidFill>
            <a:schemeClr val="bg1">
              <a:lumMod val="65000"/>
            </a:schemeClr>
          </a:solidFill>
          <a:ln w="28575">
            <a:solidFill>
              <a:srgbClr val="95C1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rgbClr val="103C62"/>
                </a:solidFill>
                <a:latin typeface="Arial Narrow" panose="020B0606020202030204" pitchFamily="34" charset="0"/>
              </a:rPr>
              <a:t>Halide (X) substitution</a:t>
            </a:r>
          </a:p>
        </p:txBody>
      </p:sp>
      <p:sp>
        <p:nvSpPr>
          <p:cNvPr id="7" name="Diagrama de flujo: proceso alternativo 6">
            <a:extLst>
              <a:ext uri="{FF2B5EF4-FFF2-40B4-BE49-F238E27FC236}">
                <a16:creationId xmlns:a16="http://schemas.microsoft.com/office/drawing/2014/main" id="{5F171CDE-7AA2-0BC4-22D8-AC906DEC47E1}"/>
              </a:ext>
            </a:extLst>
          </p:cNvPr>
          <p:cNvSpPr/>
          <p:nvPr/>
        </p:nvSpPr>
        <p:spPr>
          <a:xfrm>
            <a:off x="897147" y="4273297"/>
            <a:ext cx="1526876" cy="854015"/>
          </a:xfrm>
          <a:prstGeom prst="flowChartAlternateProcess">
            <a:avLst/>
          </a:prstGeom>
          <a:solidFill>
            <a:schemeClr val="bg1"/>
          </a:solidFill>
          <a:ln w="28575">
            <a:solidFill>
              <a:srgbClr val="95C1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rgbClr val="103C62"/>
                </a:solidFill>
                <a:latin typeface="Arial Narrow" panose="020B0606020202030204" pitchFamily="34" charset="0"/>
              </a:rPr>
              <a:t>Synthetic route selection</a:t>
            </a:r>
          </a:p>
        </p:txBody>
      </p:sp>
      <p:sp>
        <p:nvSpPr>
          <p:cNvPr id="2" name="CuadroTexto 1">
            <a:extLst>
              <a:ext uri="{FF2B5EF4-FFF2-40B4-BE49-F238E27FC236}">
                <a16:creationId xmlns:a16="http://schemas.microsoft.com/office/drawing/2014/main" id="{39EDB48A-7465-ECD7-AD25-56878A05F233}"/>
              </a:ext>
            </a:extLst>
          </p:cNvPr>
          <p:cNvSpPr txBox="1"/>
          <p:nvPr/>
        </p:nvSpPr>
        <p:spPr>
          <a:xfrm>
            <a:off x="2594247" y="1745729"/>
            <a:ext cx="8485085" cy="338554"/>
          </a:xfrm>
          <a:prstGeom prst="rect">
            <a:avLst/>
          </a:prstGeom>
          <a:noFill/>
        </p:spPr>
        <p:txBody>
          <a:bodyPr wrap="square" rtlCol="0">
            <a:spAutoFit/>
          </a:bodyPr>
          <a:lstStyle/>
          <a:p>
            <a:r>
              <a:rPr lang="es-ES" sz="1600" b="1" dirty="0">
                <a:solidFill>
                  <a:srgbClr val="103C62"/>
                </a:solidFill>
                <a:latin typeface="Arial Narrow" panose="020B0606020202030204" pitchFamily="34" charset="0"/>
              </a:rPr>
              <a:t>Li</a:t>
            </a:r>
            <a:r>
              <a:rPr lang="es-ES" sz="1600" b="1" baseline="-25000" dirty="0">
                <a:solidFill>
                  <a:srgbClr val="103C62"/>
                </a:solidFill>
                <a:latin typeface="Arial Narrow" panose="020B0606020202030204" pitchFamily="34" charset="0"/>
              </a:rPr>
              <a:t>3</a:t>
            </a:r>
            <a:r>
              <a:rPr lang="es-ES" sz="1600" b="1" dirty="0">
                <a:solidFill>
                  <a:srgbClr val="103C62"/>
                </a:solidFill>
                <a:latin typeface="Arial Narrow" panose="020B0606020202030204" pitchFamily="34" charset="0"/>
              </a:rPr>
              <a:t>ErCl</a:t>
            </a:r>
            <a:r>
              <a:rPr lang="es-ES" sz="1600" b="1" baseline="-25000" dirty="0">
                <a:solidFill>
                  <a:srgbClr val="103C62"/>
                </a:solidFill>
                <a:latin typeface="Arial Narrow" panose="020B0606020202030204" pitchFamily="34" charset="0"/>
              </a:rPr>
              <a:t>6</a:t>
            </a:r>
            <a:r>
              <a:rPr lang="es-ES" sz="1600" baseline="-25000" dirty="0">
                <a:solidFill>
                  <a:srgbClr val="103C62"/>
                </a:solidFill>
                <a:latin typeface="Arial Narrow" panose="020B0606020202030204" pitchFamily="34" charset="0"/>
              </a:rPr>
              <a:t> </a:t>
            </a:r>
            <a:r>
              <a:rPr lang="es-ES" sz="1600" dirty="0">
                <a:solidFill>
                  <a:srgbClr val="103C62"/>
                </a:solidFill>
                <a:latin typeface="Arial Narrow" panose="020B0606020202030204" pitchFamily="34" charset="0"/>
              </a:rPr>
              <a:t>(Mecanochemical </a:t>
            </a:r>
            <a:r>
              <a:rPr lang="es-ES" sz="1600" i="1" dirty="0">
                <a:solidFill>
                  <a:srgbClr val="103C62"/>
                </a:solidFill>
                <a:latin typeface="Arial Narrow" panose="020B0606020202030204" pitchFamily="34" charset="0"/>
              </a:rPr>
              <a:t>vs.</a:t>
            </a:r>
            <a:r>
              <a:rPr lang="es-ES" sz="1600" dirty="0">
                <a:solidFill>
                  <a:srgbClr val="103C62"/>
                </a:solidFill>
                <a:latin typeface="Arial Narrow" panose="020B0606020202030204" pitchFamily="34" charset="0"/>
              </a:rPr>
              <a:t> </a:t>
            </a:r>
            <a:r>
              <a:rPr lang="es-ES" sz="1600" dirty="0" err="1">
                <a:solidFill>
                  <a:srgbClr val="103C62"/>
                </a:solidFill>
                <a:latin typeface="Arial Narrow" panose="020B0606020202030204" pitchFamily="34" charset="0"/>
              </a:rPr>
              <a:t>Thermochemical</a:t>
            </a:r>
            <a:r>
              <a:rPr lang="es-ES" sz="1600" dirty="0">
                <a:solidFill>
                  <a:srgbClr val="103C62"/>
                </a:solidFill>
                <a:latin typeface="Arial Narrow" panose="020B0606020202030204" pitchFamily="34" charset="0"/>
              </a:rPr>
              <a:t>)</a:t>
            </a:r>
          </a:p>
        </p:txBody>
      </p:sp>
      <p:pic>
        <p:nvPicPr>
          <p:cNvPr id="8" name="Imagen 7">
            <a:extLst>
              <a:ext uri="{FF2B5EF4-FFF2-40B4-BE49-F238E27FC236}">
                <a16:creationId xmlns:a16="http://schemas.microsoft.com/office/drawing/2014/main" id="{4E60EDD7-6092-DD43-4F33-9AB50FEBE56F}"/>
              </a:ext>
            </a:extLst>
          </p:cNvPr>
          <p:cNvPicPr>
            <a:picLocks noChangeAspect="1"/>
          </p:cNvPicPr>
          <p:nvPr/>
        </p:nvPicPr>
        <p:blipFill>
          <a:blip r:embed="rId2"/>
          <a:stretch>
            <a:fillRect/>
          </a:stretch>
        </p:blipFill>
        <p:spPr>
          <a:xfrm>
            <a:off x="3617467" y="2253047"/>
            <a:ext cx="2740105" cy="2796026"/>
          </a:xfrm>
          <a:prstGeom prst="rect">
            <a:avLst/>
          </a:prstGeom>
        </p:spPr>
      </p:pic>
      <p:pic>
        <p:nvPicPr>
          <p:cNvPr id="17" name="Imagen 16">
            <a:extLst>
              <a:ext uri="{FF2B5EF4-FFF2-40B4-BE49-F238E27FC236}">
                <a16:creationId xmlns:a16="http://schemas.microsoft.com/office/drawing/2014/main" id="{267DB951-197C-0D75-B5B7-8DD07227F491}"/>
              </a:ext>
            </a:extLst>
          </p:cNvPr>
          <p:cNvPicPr>
            <a:picLocks noChangeAspect="1"/>
          </p:cNvPicPr>
          <p:nvPr/>
        </p:nvPicPr>
        <p:blipFill>
          <a:blip r:embed="rId3"/>
          <a:stretch>
            <a:fillRect/>
          </a:stretch>
        </p:blipFill>
        <p:spPr>
          <a:xfrm>
            <a:off x="6993902" y="2206227"/>
            <a:ext cx="3558227" cy="2889666"/>
          </a:xfrm>
          <a:prstGeom prst="rect">
            <a:avLst/>
          </a:prstGeom>
        </p:spPr>
      </p:pic>
      <p:sp>
        <p:nvSpPr>
          <p:cNvPr id="18" name="Rectángulo 17">
            <a:extLst>
              <a:ext uri="{FF2B5EF4-FFF2-40B4-BE49-F238E27FC236}">
                <a16:creationId xmlns:a16="http://schemas.microsoft.com/office/drawing/2014/main" id="{EA3B9E27-3446-80AF-F2F5-226C549237E7}"/>
              </a:ext>
            </a:extLst>
          </p:cNvPr>
          <p:cNvSpPr/>
          <p:nvPr/>
        </p:nvSpPr>
        <p:spPr>
          <a:xfrm>
            <a:off x="6935278" y="4704272"/>
            <a:ext cx="189781" cy="27699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chemeClr val="bg1"/>
                </a:solidFill>
              </a:ln>
              <a:solidFill>
                <a:schemeClr val="bg1"/>
              </a:solidFill>
            </a:endParaRPr>
          </a:p>
        </p:txBody>
      </p:sp>
      <p:sp>
        <p:nvSpPr>
          <p:cNvPr id="19" name="Diagrama de flujo: proceso alternativo 18">
            <a:extLst>
              <a:ext uri="{FF2B5EF4-FFF2-40B4-BE49-F238E27FC236}">
                <a16:creationId xmlns:a16="http://schemas.microsoft.com/office/drawing/2014/main" id="{C477D09E-F765-5030-018E-8E668D9762EC}"/>
              </a:ext>
            </a:extLst>
          </p:cNvPr>
          <p:cNvSpPr/>
          <p:nvPr/>
        </p:nvSpPr>
        <p:spPr>
          <a:xfrm>
            <a:off x="10523998" y="2084283"/>
            <a:ext cx="64868" cy="3646940"/>
          </a:xfrm>
          <a:prstGeom prst="flowChartAlternateProcess">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Diagrama de flujo: proceso alternativo 19">
            <a:extLst>
              <a:ext uri="{FF2B5EF4-FFF2-40B4-BE49-F238E27FC236}">
                <a16:creationId xmlns:a16="http://schemas.microsoft.com/office/drawing/2014/main" id="{4FC5464A-BCF7-C720-B570-44CA89FCDEF3}"/>
              </a:ext>
            </a:extLst>
          </p:cNvPr>
          <p:cNvSpPr/>
          <p:nvPr/>
        </p:nvSpPr>
        <p:spPr>
          <a:xfrm>
            <a:off x="4297263" y="5447271"/>
            <a:ext cx="5465809" cy="652388"/>
          </a:xfrm>
          <a:prstGeom prst="flowChartAlternateProcess">
            <a:avLst/>
          </a:prstGeom>
          <a:solidFill>
            <a:schemeClr val="bg1"/>
          </a:solidFill>
          <a:ln w="28575">
            <a:solidFill>
              <a:srgbClr val="95C1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rgbClr val="103C62"/>
                </a:solidFill>
                <a:latin typeface="Arial Narrow" panose="020B0606020202030204" pitchFamily="34" charset="0"/>
              </a:rPr>
              <a:t>Local disorder induced by the synthetic route could tune the ionic conductivity of the electrolyte.</a:t>
            </a:r>
          </a:p>
        </p:txBody>
      </p:sp>
    </p:spTree>
    <p:extLst>
      <p:ext uri="{BB962C8B-B14F-4D97-AF65-F5344CB8AC3E}">
        <p14:creationId xmlns:p14="http://schemas.microsoft.com/office/powerpoint/2010/main" val="36998369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a:extLst>
              <a:ext uri="{FF2B5EF4-FFF2-40B4-BE49-F238E27FC236}">
                <a16:creationId xmlns:a16="http://schemas.microsoft.com/office/drawing/2014/main" id="{ED76B5D5-E1C0-43E5-B943-4E19D327D66D}"/>
              </a:ext>
            </a:extLst>
          </p:cNvPr>
          <p:cNvSpPr>
            <a:spLocks noGrp="1"/>
          </p:cNvSpPr>
          <p:nvPr>
            <p:ph type="title"/>
          </p:nvPr>
        </p:nvSpPr>
        <p:spPr/>
        <p:txBody>
          <a:bodyPr/>
          <a:lstStyle/>
          <a:p>
            <a:r>
              <a:rPr lang="en-US" dirty="0"/>
              <a:t>Perspectives and work plan</a:t>
            </a:r>
          </a:p>
        </p:txBody>
      </p:sp>
      <p:cxnSp>
        <p:nvCxnSpPr>
          <p:cNvPr id="12" name="Conector recto 11">
            <a:extLst>
              <a:ext uri="{FF2B5EF4-FFF2-40B4-BE49-F238E27FC236}">
                <a16:creationId xmlns:a16="http://schemas.microsoft.com/office/drawing/2014/main" id="{CD221CBF-8FA2-48E9-CE3C-624016DB85B6}"/>
              </a:ext>
            </a:extLst>
          </p:cNvPr>
          <p:cNvCxnSpPr>
            <a:cxnSpLocks/>
          </p:cNvCxnSpPr>
          <p:nvPr/>
        </p:nvCxnSpPr>
        <p:spPr>
          <a:xfrm>
            <a:off x="4116756" y="1555891"/>
            <a:ext cx="0" cy="3704784"/>
          </a:xfrm>
          <a:prstGeom prst="line">
            <a:avLst/>
          </a:prstGeom>
          <a:ln w="25400"/>
        </p:spPr>
        <p:style>
          <a:lnRef idx="1">
            <a:schemeClr val="accent1"/>
          </a:lnRef>
          <a:fillRef idx="0">
            <a:schemeClr val="accent1"/>
          </a:fillRef>
          <a:effectRef idx="0">
            <a:schemeClr val="accent1"/>
          </a:effectRef>
          <a:fontRef idx="minor">
            <a:schemeClr val="tx1"/>
          </a:fontRef>
        </p:style>
      </p:cxnSp>
      <p:sp>
        <p:nvSpPr>
          <p:cNvPr id="13" name="CuadroTexto 12">
            <a:extLst>
              <a:ext uri="{FF2B5EF4-FFF2-40B4-BE49-F238E27FC236}">
                <a16:creationId xmlns:a16="http://schemas.microsoft.com/office/drawing/2014/main" id="{0E312310-37E0-AD0B-7E37-046F8F1EFDB5}"/>
              </a:ext>
            </a:extLst>
          </p:cNvPr>
          <p:cNvSpPr txBox="1"/>
          <p:nvPr/>
        </p:nvSpPr>
        <p:spPr>
          <a:xfrm>
            <a:off x="1367904" y="1729162"/>
            <a:ext cx="1772815" cy="369332"/>
          </a:xfrm>
          <a:prstGeom prst="rect">
            <a:avLst/>
          </a:prstGeom>
          <a:noFill/>
        </p:spPr>
        <p:txBody>
          <a:bodyPr wrap="square" rtlCol="0">
            <a:spAutoFit/>
          </a:bodyPr>
          <a:lstStyle/>
          <a:p>
            <a:r>
              <a:rPr lang="es-ES" b="1" dirty="0">
                <a:latin typeface="Arial Narrow" panose="020B0606020202030204" pitchFamily="34" charset="0"/>
              </a:rPr>
              <a:t>FUNDAMENTAL</a:t>
            </a:r>
          </a:p>
        </p:txBody>
      </p:sp>
      <p:sp>
        <p:nvSpPr>
          <p:cNvPr id="14" name="CuadroTexto 13">
            <a:extLst>
              <a:ext uri="{FF2B5EF4-FFF2-40B4-BE49-F238E27FC236}">
                <a16:creationId xmlns:a16="http://schemas.microsoft.com/office/drawing/2014/main" id="{EB6940D0-1BFB-B708-81D5-B95220CE1137}"/>
              </a:ext>
            </a:extLst>
          </p:cNvPr>
          <p:cNvSpPr txBox="1"/>
          <p:nvPr/>
        </p:nvSpPr>
        <p:spPr>
          <a:xfrm>
            <a:off x="5539953" y="1729162"/>
            <a:ext cx="1249029" cy="369332"/>
          </a:xfrm>
          <a:prstGeom prst="rect">
            <a:avLst/>
          </a:prstGeom>
          <a:noFill/>
        </p:spPr>
        <p:txBody>
          <a:bodyPr wrap="square" rtlCol="0">
            <a:spAutoFit/>
          </a:bodyPr>
          <a:lstStyle/>
          <a:p>
            <a:r>
              <a:rPr lang="es-ES" b="1" dirty="0">
                <a:latin typeface="Arial Narrow" panose="020B0606020202030204" pitchFamily="34" charset="0"/>
              </a:rPr>
              <a:t>SYNTHESIS</a:t>
            </a:r>
          </a:p>
        </p:txBody>
      </p:sp>
      <p:sp>
        <p:nvSpPr>
          <p:cNvPr id="15" name="CuadroTexto 14">
            <a:extLst>
              <a:ext uri="{FF2B5EF4-FFF2-40B4-BE49-F238E27FC236}">
                <a16:creationId xmlns:a16="http://schemas.microsoft.com/office/drawing/2014/main" id="{BED9D54A-32BB-63B6-B99B-126058FF6209}"/>
              </a:ext>
            </a:extLst>
          </p:cNvPr>
          <p:cNvSpPr txBox="1"/>
          <p:nvPr/>
        </p:nvSpPr>
        <p:spPr>
          <a:xfrm>
            <a:off x="9294046" y="1729162"/>
            <a:ext cx="1440457" cy="369332"/>
          </a:xfrm>
          <a:prstGeom prst="rect">
            <a:avLst/>
          </a:prstGeom>
          <a:noFill/>
        </p:spPr>
        <p:txBody>
          <a:bodyPr wrap="square" rtlCol="0">
            <a:spAutoFit/>
          </a:bodyPr>
          <a:lstStyle/>
          <a:p>
            <a:r>
              <a:rPr lang="es-ES" b="1" dirty="0">
                <a:latin typeface="Arial Narrow" panose="020B0606020202030204" pitchFamily="34" charset="0"/>
              </a:rPr>
              <a:t>APLICATION</a:t>
            </a:r>
          </a:p>
        </p:txBody>
      </p:sp>
      <p:sp>
        <p:nvSpPr>
          <p:cNvPr id="16" name="CuadroTexto 15">
            <a:extLst>
              <a:ext uri="{FF2B5EF4-FFF2-40B4-BE49-F238E27FC236}">
                <a16:creationId xmlns:a16="http://schemas.microsoft.com/office/drawing/2014/main" id="{96C35A80-6C81-B45C-E300-AE116B162DB2}"/>
              </a:ext>
            </a:extLst>
          </p:cNvPr>
          <p:cNvSpPr txBox="1"/>
          <p:nvPr/>
        </p:nvSpPr>
        <p:spPr>
          <a:xfrm>
            <a:off x="462837" y="2281799"/>
            <a:ext cx="3582949" cy="1815882"/>
          </a:xfrm>
          <a:prstGeom prst="rect">
            <a:avLst/>
          </a:prstGeom>
          <a:noFill/>
        </p:spPr>
        <p:txBody>
          <a:bodyPr wrap="square" rtlCol="0">
            <a:spAutoFit/>
          </a:bodyPr>
          <a:lstStyle/>
          <a:p>
            <a:pPr marL="285750" indent="-285750">
              <a:buFont typeface="Arial" panose="020B0604020202020204" pitchFamily="34" charset="0"/>
              <a:buChar char="•"/>
            </a:pPr>
            <a:r>
              <a:rPr lang="en-US" sz="1600" dirty="0">
                <a:latin typeface="Arial Narrow" panose="020B0606020202030204" pitchFamily="34" charset="0"/>
              </a:rPr>
              <a:t>Study and understanding of the influence of different crystal structures on ionic conductivity.</a:t>
            </a:r>
          </a:p>
          <a:p>
            <a:pPr marL="285750" indent="-285750">
              <a:buFont typeface="Arial" panose="020B0604020202020204" pitchFamily="34" charset="0"/>
              <a:buChar char="•"/>
            </a:pPr>
            <a:endParaRPr lang="es-ES" sz="1600" dirty="0">
              <a:latin typeface="Arial Narrow" panose="020B0606020202030204" pitchFamily="34" charset="0"/>
            </a:endParaRPr>
          </a:p>
          <a:p>
            <a:pPr marL="285750" indent="-285750">
              <a:buFont typeface="Arial" panose="020B0604020202020204" pitchFamily="34" charset="0"/>
              <a:buChar char="•"/>
            </a:pPr>
            <a:r>
              <a:rPr lang="en-US" sz="1600" dirty="0">
                <a:latin typeface="Arial Narrow" panose="020B0606020202030204" pitchFamily="34" charset="0"/>
              </a:rPr>
              <a:t>Processes and mechanisms of diffusion</a:t>
            </a:r>
          </a:p>
          <a:p>
            <a:pPr marL="285750" indent="-285750">
              <a:buFont typeface="Arial" panose="020B0604020202020204" pitchFamily="34" charset="0"/>
              <a:buChar char="•"/>
            </a:pPr>
            <a:endParaRPr lang="es-ES" sz="1600" dirty="0">
              <a:latin typeface="Arial Narrow" panose="020B0606020202030204" pitchFamily="34" charset="0"/>
            </a:endParaRPr>
          </a:p>
          <a:p>
            <a:pPr marL="285750" indent="-285750">
              <a:buFont typeface="Arial" panose="020B0604020202020204" pitchFamily="34" charset="0"/>
              <a:buChar char="•"/>
            </a:pPr>
            <a:r>
              <a:rPr lang="en-US" sz="1600" dirty="0">
                <a:latin typeface="Arial Narrow" panose="020B0606020202030204" pitchFamily="34" charset="0"/>
              </a:rPr>
              <a:t>Solid state NMR, EIS, XRD, NPD</a:t>
            </a:r>
          </a:p>
        </p:txBody>
      </p:sp>
      <p:sp>
        <p:nvSpPr>
          <p:cNvPr id="22" name="CuadroTexto 21">
            <a:extLst>
              <a:ext uri="{FF2B5EF4-FFF2-40B4-BE49-F238E27FC236}">
                <a16:creationId xmlns:a16="http://schemas.microsoft.com/office/drawing/2014/main" id="{A30DD191-1C26-16E0-D503-0E3CD69EABB4}"/>
              </a:ext>
            </a:extLst>
          </p:cNvPr>
          <p:cNvSpPr txBox="1"/>
          <p:nvPr/>
        </p:nvSpPr>
        <p:spPr>
          <a:xfrm>
            <a:off x="4359672" y="2281799"/>
            <a:ext cx="3496698" cy="2554545"/>
          </a:xfrm>
          <a:prstGeom prst="rect">
            <a:avLst/>
          </a:prstGeom>
          <a:noFill/>
        </p:spPr>
        <p:txBody>
          <a:bodyPr wrap="square" rtlCol="0">
            <a:spAutoFit/>
          </a:bodyPr>
          <a:lstStyle/>
          <a:p>
            <a:pPr marL="285750" indent="-285750">
              <a:buFont typeface="Arial" panose="020B0604020202020204" pitchFamily="34" charset="0"/>
              <a:buChar char="•"/>
            </a:pPr>
            <a:r>
              <a:rPr lang="en-US" sz="1600" dirty="0">
                <a:latin typeface="Arial Narrow" panose="020B0606020202030204" pitchFamily="34" charset="0"/>
              </a:rPr>
              <a:t>Comprehensive synthesis and characterization of different halides of the families </a:t>
            </a:r>
            <a:r>
              <a:rPr lang="es-ES" sz="1600" dirty="0">
                <a:latin typeface="Arial Narrow" panose="020B0606020202030204" pitchFamily="34" charset="0"/>
              </a:rPr>
              <a:t>(Li</a:t>
            </a:r>
            <a:r>
              <a:rPr lang="es-ES" sz="1600" baseline="-25000" dirty="0">
                <a:latin typeface="Arial Narrow" panose="020B0606020202030204" pitchFamily="34" charset="0"/>
              </a:rPr>
              <a:t>3</a:t>
            </a:r>
            <a:r>
              <a:rPr lang="es-ES" sz="1600" dirty="0">
                <a:latin typeface="Arial Narrow" panose="020B0606020202030204" pitchFamily="34" charset="0"/>
              </a:rPr>
              <a:t>MX</a:t>
            </a:r>
            <a:r>
              <a:rPr lang="es-ES" sz="1600" baseline="-25000" dirty="0">
                <a:latin typeface="Arial Narrow" panose="020B0606020202030204" pitchFamily="34" charset="0"/>
              </a:rPr>
              <a:t>6</a:t>
            </a:r>
            <a:r>
              <a:rPr lang="es-ES" sz="1600" dirty="0">
                <a:latin typeface="Arial Narrow" panose="020B0606020202030204" pitchFamily="34" charset="0"/>
              </a:rPr>
              <a:t> and Li</a:t>
            </a:r>
            <a:r>
              <a:rPr lang="es-ES" sz="1600" baseline="-25000" dirty="0">
                <a:latin typeface="Arial Narrow" panose="020B0606020202030204" pitchFamily="34" charset="0"/>
              </a:rPr>
              <a:t>2</a:t>
            </a:r>
            <a:r>
              <a:rPr lang="es-ES" sz="1600" dirty="0">
                <a:latin typeface="Arial Narrow" panose="020B0606020202030204" pitchFamily="34" charset="0"/>
              </a:rPr>
              <a:t>MX</a:t>
            </a:r>
            <a:r>
              <a:rPr lang="es-ES" sz="1600" baseline="-25000" dirty="0">
                <a:latin typeface="Arial Narrow" panose="020B0606020202030204" pitchFamily="34" charset="0"/>
              </a:rPr>
              <a:t>4</a:t>
            </a:r>
            <a:r>
              <a:rPr lang="es-ES" sz="1600" dirty="0">
                <a:latin typeface="Arial Narrow" panose="020B0606020202030204" pitchFamily="34" charset="0"/>
              </a:rPr>
              <a:t>).</a:t>
            </a:r>
          </a:p>
          <a:p>
            <a:pPr marL="285750" indent="-285750">
              <a:buFont typeface="Arial" panose="020B0604020202020204" pitchFamily="34" charset="0"/>
              <a:buChar char="•"/>
            </a:pPr>
            <a:endParaRPr lang="es-ES" sz="1600" dirty="0">
              <a:latin typeface="Arial Narrow" panose="020B0606020202030204" pitchFamily="34" charset="0"/>
            </a:endParaRPr>
          </a:p>
          <a:p>
            <a:pPr marL="285750" indent="-285750">
              <a:buFont typeface="Arial" panose="020B0604020202020204" pitchFamily="34" charset="0"/>
              <a:buChar char="•"/>
            </a:pPr>
            <a:r>
              <a:rPr lang="en-US" sz="1600" dirty="0">
                <a:latin typeface="Arial Narrow" panose="020B0606020202030204" pitchFamily="34" charset="0"/>
              </a:rPr>
              <a:t>Modulation of ionic conductivity by substitution and/or doping of the central metal </a:t>
            </a:r>
            <a:r>
              <a:rPr lang="es-ES" sz="1600" dirty="0">
                <a:latin typeface="Arial Narrow" panose="020B0606020202030204" pitchFamily="34" charset="0"/>
              </a:rPr>
              <a:t>(Al, Ca, Fe, Mn, Zr).</a:t>
            </a:r>
          </a:p>
          <a:p>
            <a:pPr marL="285750" indent="-285750">
              <a:buFont typeface="Arial" panose="020B0604020202020204" pitchFamily="34" charset="0"/>
              <a:buChar char="•"/>
            </a:pPr>
            <a:endParaRPr lang="es-ES" sz="1600" dirty="0">
              <a:latin typeface="Arial Narrow" panose="020B0606020202030204" pitchFamily="34" charset="0"/>
            </a:endParaRPr>
          </a:p>
          <a:p>
            <a:pPr marL="285750" indent="-285750">
              <a:buFont typeface="Arial" panose="020B0604020202020204" pitchFamily="34" charset="0"/>
              <a:buChar char="•"/>
            </a:pPr>
            <a:r>
              <a:rPr lang="en-US" sz="1600" dirty="0">
                <a:latin typeface="Arial Narrow" panose="020B0606020202030204" pitchFamily="34" charset="0"/>
              </a:rPr>
              <a:t>Thermochemical, mechanochemical, aqueous-based synthesis</a:t>
            </a:r>
          </a:p>
        </p:txBody>
      </p:sp>
      <p:sp>
        <p:nvSpPr>
          <p:cNvPr id="23" name="CuadroTexto 22">
            <a:extLst>
              <a:ext uri="{FF2B5EF4-FFF2-40B4-BE49-F238E27FC236}">
                <a16:creationId xmlns:a16="http://schemas.microsoft.com/office/drawing/2014/main" id="{9F88E60E-7BE9-13A8-6D78-B732827C87FF}"/>
              </a:ext>
            </a:extLst>
          </p:cNvPr>
          <p:cNvSpPr txBox="1"/>
          <p:nvPr/>
        </p:nvSpPr>
        <p:spPr>
          <a:xfrm>
            <a:off x="8229017" y="2281799"/>
            <a:ext cx="3570513" cy="3046988"/>
          </a:xfrm>
          <a:prstGeom prst="rect">
            <a:avLst/>
          </a:prstGeom>
          <a:noFill/>
        </p:spPr>
        <p:txBody>
          <a:bodyPr wrap="square" rtlCol="0">
            <a:spAutoFit/>
          </a:bodyPr>
          <a:lstStyle/>
          <a:p>
            <a:pPr marL="285750" indent="-285750">
              <a:buFont typeface="Arial" panose="020B0604020202020204" pitchFamily="34" charset="0"/>
              <a:buChar char="•"/>
            </a:pPr>
            <a:r>
              <a:rPr lang="en-US" sz="1600" dirty="0">
                <a:latin typeface="Arial Narrow" panose="020B0606020202030204" pitchFamily="34" charset="0"/>
              </a:rPr>
              <a:t>Electrochemical characterization of the synthesized electrolytes (electrochemical stability window, galvanostatic cycling, ageing tests), both in half-cell and full cell configurations</a:t>
            </a:r>
            <a:r>
              <a:rPr lang="es-ES" sz="1600" dirty="0">
                <a:latin typeface="Arial Narrow" panose="020B0606020202030204" pitchFamily="34" charset="0"/>
              </a:rPr>
              <a:t>.</a:t>
            </a:r>
          </a:p>
          <a:p>
            <a:pPr marL="285750" indent="-285750">
              <a:buFont typeface="Arial" panose="020B0604020202020204" pitchFamily="34" charset="0"/>
              <a:buChar char="•"/>
            </a:pPr>
            <a:endParaRPr lang="en-US" sz="1600" dirty="0">
              <a:latin typeface="Arial Narrow" panose="020B0606020202030204" pitchFamily="34" charset="0"/>
            </a:endParaRPr>
          </a:p>
          <a:p>
            <a:pPr marL="285750" indent="-285750">
              <a:buFont typeface="Arial" panose="020B0604020202020204" pitchFamily="34" charset="0"/>
              <a:buChar char="•"/>
            </a:pPr>
            <a:r>
              <a:rPr lang="en-US" sz="1600" dirty="0">
                <a:latin typeface="Arial Narrow" panose="020B0606020202030204" pitchFamily="34" charset="0"/>
              </a:rPr>
              <a:t>Compatibility study with different cathodes and interphase dissemination</a:t>
            </a:r>
          </a:p>
          <a:p>
            <a:pPr marL="285750" indent="-285750">
              <a:buFont typeface="Arial" panose="020B0604020202020204" pitchFamily="34" charset="0"/>
              <a:buChar char="•"/>
            </a:pPr>
            <a:endParaRPr lang="en-US" sz="1600" dirty="0">
              <a:latin typeface="Arial Narrow" panose="020B0606020202030204" pitchFamily="34" charset="0"/>
            </a:endParaRPr>
          </a:p>
          <a:p>
            <a:pPr marL="285750" indent="-285750">
              <a:buFont typeface="Arial" panose="020B0604020202020204" pitchFamily="34" charset="0"/>
              <a:buChar char="•"/>
            </a:pPr>
            <a:r>
              <a:rPr lang="en-US" sz="1600" dirty="0">
                <a:latin typeface="Arial Narrow" panose="020B0606020202030204" pitchFamily="34" charset="0"/>
              </a:rPr>
              <a:t>Integration on large area battery devices by means of robot-casting printing technique</a:t>
            </a:r>
          </a:p>
        </p:txBody>
      </p:sp>
      <p:cxnSp>
        <p:nvCxnSpPr>
          <p:cNvPr id="26" name="Conector recto 25">
            <a:extLst>
              <a:ext uri="{FF2B5EF4-FFF2-40B4-BE49-F238E27FC236}">
                <a16:creationId xmlns:a16="http://schemas.microsoft.com/office/drawing/2014/main" id="{E6E4A428-777C-DFF6-5AB1-41DAB9C692C5}"/>
              </a:ext>
            </a:extLst>
          </p:cNvPr>
          <p:cNvCxnSpPr>
            <a:cxnSpLocks/>
          </p:cNvCxnSpPr>
          <p:nvPr/>
        </p:nvCxnSpPr>
        <p:spPr>
          <a:xfrm>
            <a:off x="8099285" y="1555891"/>
            <a:ext cx="0" cy="3704784"/>
          </a:xfrm>
          <a:prstGeom prst="line">
            <a:avLst/>
          </a:prstGeom>
          <a:ln w="254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540981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a:extLst>
              <a:ext uri="{FF2B5EF4-FFF2-40B4-BE49-F238E27FC236}">
                <a16:creationId xmlns:a16="http://schemas.microsoft.com/office/drawing/2014/main" id="{ED76B5D5-E1C0-43E5-B943-4E19D327D66D}"/>
              </a:ext>
            </a:extLst>
          </p:cNvPr>
          <p:cNvSpPr>
            <a:spLocks noGrp="1"/>
          </p:cNvSpPr>
          <p:nvPr>
            <p:ph type="title"/>
          </p:nvPr>
        </p:nvSpPr>
        <p:spPr/>
        <p:txBody>
          <a:bodyPr/>
          <a:lstStyle/>
          <a:p>
            <a:r>
              <a:rPr lang="en-US" dirty="0"/>
              <a:t>Early Results</a:t>
            </a:r>
          </a:p>
        </p:txBody>
      </p:sp>
      <p:sp>
        <p:nvSpPr>
          <p:cNvPr id="3" name="Espace réservé du contenu 4">
            <a:extLst>
              <a:ext uri="{FF2B5EF4-FFF2-40B4-BE49-F238E27FC236}">
                <a16:creationId xmlns:a16="http://schemas.microsoft.com/office/drawing/2014/main" id="{8592C58B-1058-7F0A-5EF5-3A36825D9846}"/>
              </a:ext>
            </a:extLst>
          </p:cNvPr>
          <p:cNvSpPr>
            <a:spLocks noGrp="1"/>
          </p:cNvSpPr>
          <p:nvPr>
            <p:ph idx="1"/>
          </p:nvPr>
        </p:nvSpPr>
        <p:spPr>
          <a:xfrm>
            <a:off x="11342" y="1115504"/>
            <a:ext cx="11177118" cy="3855330"/>
          </a:xfrm>
        </p:spPr>
        <p:txBody>
          <a:bodyPr>
            <a:normAutofit/>
          </a:bodyPr>
          <a:lstStyle/>
          <a:p>
            <a:pPr lvl="1">
              <a:lnSpc>
                <a:spcPct val="150000"/>
              </a:lnSpc>
            </a:pPr>
            <a:r>
              <a:rPr lang="en-US" b="1" dirty="0">
                <a:sym typeface="Wingdings" panose="05000000000000000000" pitchFamily="2" charset="2"/>
              </a:rPr>
              <a:t>Li</a:t>
            </a:r>
            <a:r>
              <a:rPr lang="en-US" b="1" baseline="-25000" dirty="0">
                <a:sym typeface="Wingdings" panose="05000000000000000000" pitchFamily="2" charset="2"/>
              </a:rPr>
              <a:t>3</a:t>
            </a:r>
            <a:r>
              <a:rPr lang="en-US" b="1" dirty="0">
                <a:sym typeface="Wingdings" panose="05000000000000000000" pitchFamily="2" charset="2"/>
              </a:rPr>
              <a:t>InCl</a:t>
            </a:r>
            <a:r>
              <a:rPr lang="en-US" b="1" baseline="-25000" dirty="0">
                <a:sym typeface="Wingdings" panose="05000000000000000000" pitchFamily="2" charset="2"/>
              </a:rPr>
              <a:t>6</a:t>
            </a:r>
            <a:r>
              <a:rPr lang="en-US" dirty="0">
                <a:sym typeface="Wingdings" panose="05000000000000000000" pitchFamily="2" charset="2"/>
              </a:rPr>
              <a:t> solution-based synthesis</a:t>
            </a:r>
          </a:p>
          <a:p>
            <a:pPr lvl="2">
              <a:lnSpc>
                <a:spcPct val="150000"/>
              </a:lnSpc>
            </a:pPr>
            <a:r>
              <a:rPr lang="en-US" dirty="0">
                <a:sym typeface="Wingdings" panose="05000000000000000000" pitchFamily="2" charset="2"/>
              </a:rPr>
              <a:t>LiCl + InCl</a:t>
            </a:r>
            <a:r>
              <a:rPr lang="en-US" baseline="-25000" dirty="0">
                <a:sym typeface="Wingdings" panose="05000000000000000000" pitchFamily="2" charset="2"/>
              </a:rPr>
              <a:t>3</a:t>
            </a:r>
            <a:r>
              <a:rPr lang="en-US" dirty="0">
                <a:sym typeface="Wingdings" panose="05000000000000000000" pitchFamily="2" charset="2"/>
              </a:rPr>
              <a:t> stoichiometric mixture</a:t>
            </a:r>
          </a:p>
          <a:p>
            <a:pPr lvl="2">
              <a:lnSpc>
                <a:spcPct val="150000"/>
              </a:lnSpc>
            </a:pPr>
            <a:r>
              <a:rPr lang="en-US" dirty="0">
                <a:sym typeface="Wingdings" panose="05000000000000000000" pitchFamily="2" charset="2"/>
              </a:rPr>
              <a:t>Dissolve in H</a:t>
            </a:r>
            <a:r>
              <a:rPr lang="en-US" baseline="-25000" dirty="0">
                <a:sym typeface="Wingdings" panose="05000000000000000000" pitchFamily="2" charset="2"/>
              </a:rPr>
              <a:t>2</a:t>
            </a:r>
            <a:r>
              <a:rPr lang="en-US" dirty="0">
                <a:sym typeface="Wingdings" panose="05000000000000000000" pitchFamily="2" charset="2"/>
              </a:rPr>
              <a:t>O (1:5 w/w) overnight at room temperature</a:t>
            </a:r>
          </a:p>
          <a:p>
            <a:pPr lvl="2">
              <a:lnSpc>
                <a:spcPct val="150000"/>
              </a:lnSpc>
            </a:pPr>
            <a:r>
              <a:rPr lang="en-US" dirty="0">
                <a:sym typeface="Wingdings" panose="05000000000000000000" pitchFamily="2" charset="2"/>
              </a:rPr>
              <a:t>Heat at 60 ºC (333 K) until complete evaporation</a:t>
            </a:r>
          </a:p>
          <a:p>
            <a:pPr lvl="2">
              <a:lnSpc>
                <a:spcPct val="150000"/>
              </a:lnSpc>
            </a:pPr>
            <a:r>
              <a:rPr lang="en-US" dirty="0">
                <a:sym typeface="Wingdings" panose="05000000000000000000" pitchFamily="2" charset="2"/>
              </a:rPr>
              <a:t>Drying at 180 ºC in vacuum for 18 h</a:t>
            </a:r>
          </a:p>
          <a:p>
            <a:pPr lvl="2">
              <a:lnSpc>
                <a:spcPct val="150000"/>
              </a:lnSpc>
            </a:pPr>
            <a:endParaRPr lang="en-US" dirty="0">
              <a:sym typeface="Wingdings" panose="05000000000000000000" pitchFamily="2" charset="2"/>
            </a:endParaRPr>
          </a:p>
        </p:txBody>
      </p:sp>
      <p:grpSp>
        <p:nvGrpSpPr>
          <p:cNvPr id="5" name="Grupo 4">
            <a:extLst>
              <a:ext uri="{FF2B5EF4-FFF2-40B4-BE49-F238E27FC236}">
                <a16:creationId xmlns:a16="http://schemas.microsoft.com/office/drawing/2014/main" id="{4EB34803-28F0-57E7-8BF5-45C9037FFD58}"/>
              </a:ext>
            </a:extLst>
          </p:cNvPr>
          <p:cNvGrpSpPr>
            <a:grpSpLocks noChangeAspect="1"/>
          </p:cNvGrpSpPr>
          <p:nvPr/>
        </p:nvGrpSpPr>
        <p:grpSpPr>
          <a:xfrm>
            <a:off x="1225456" y="3544353"/>
            <a:ext cx="5869328" cy="3075679"/>
            <a:chOff x="830424" y="2233891"/>
            <a:chExt cx="6302623" cy="3302736"/>
          </a:xfrm>
        </p:grpSpPr>
        <p:pic>
          <p:nvPicPr>
            <p:cNvPr id="18" name="Imagen 17" descr="Gráfico, Gráfico de dispersión&#10;&#10;Descripción generada automáticamente">
              <a:extLst>
                <a:ext uri="{FF2B5EF4-FFF2-40B4-BE49-F238E27FC236}">
                  <a16:creationId xmlns:a16="http://schemas.microsoft.com/office/drawing/2014/main" id="{8531E965-1F2A-7489-B300-2DA4801E149C}"/>
                </a:ext>
              </a:extLst>
            </p:cNvPr>
            <p:cNvPicPr>
              <a:picLocks noChangeAspect="1"/>
            </p:cNvPicPr>
            <p:nvPr/>
          </p:nvPicPr>
          <p:blipFill>
            <a:blip r:embed="rId2"/>
            <a:stretch>
              <a:fillRect/>
            </a:stretch>
          </p:blipFill>
          <p:spPr>
            <a:xfrm>
              <a:off x="830424" y="2476609"/>
              <a:ext cx="3997976" cy="3060018"/>
            </a:xfrm>
            <a:prstGeom prst="rect">
              <a:avLst/>
            </a:prstGeom>
          </p:spPr>
        </p:pic>
        <p:grpSp>
          <p:nvGrpSpPr>
            <p:cNvPr id="7" name="Grupo 6">
              <a:extLst>
                <a:ext uri="{FF2B5EF4-FFF2-40B4-BE49-F238E27FC236}">
                  <a16:creationId xmlns:a16="http://schemas.microsoft.com/office/drawing/2014/main" id="{3FC8B2FB-1377-20AE-A363-0387D7F66884}"/>
                </a:ext>
              </a:extLst>
            </p:cNvPr>
            <p:cNvGrpSpPr/>
            <p:nvPr/>
          </p:nvGrpSpPr>
          <p:grpSpPr>
            <a:xfrm>
              <a:off x="4753741" y="2233891"/>
              <a:ext cx="2379306" cy="2595466"/>
              <a:chOff x="4544008" y="2233891"/>
              <a:chExt cx="2379306" cy="2595466"/>
            </a:xfrm>
          </p:grpSpPr>
          <p:sp>
            <p:nvSpPr>
              <p:cNvPr id="10" name="Flecha: a la derecha 9">
                <a:extLst>
                  <a:ext uri="{FF2B5EF4-FFF2-40B4-BE49-F238E27FC236}">
                    <a16:creationId xmlns:a16="http://schemas.microsoft.com/office/drawing/2014/main" id="{D031198F-700E-7F59-F235-A32755398C85}"/>
                  </a:ext>
                </a:extLst>
              </p:cNvPr>
              <p:cNvSpPr/>
              <p:nvPr/>
            </p:nvSpPr>
            <p:spPr>
              <a:xfrm>
                <a:off x="4544008" y="4460025"/>
                <a:ext cx="2379306" cy="369332"/>
              </a:xfrm>
              <a:prstGeom prst="rightArrow">
                <a:avLst/>
              </a:prstGeom>
              <a:solidFill>
                <a:srgbClr val="103C62"/>
              </a:solidFill>
              <a:ln w="28575">
                <a:solidFill>
                  <a:srgbClr val="95C11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9" name="Imagen 8" descr="Imagen que contiene interior, tabla, lavabo, pequeño&#10;&#10;Descripción generada automáticamente">
                <a:extLst>
                  <a:ext uri="{FF2B5EF4-FFF2-40B4-BE49-F238E27FC236}">
                    <a16:creationId xmlns:a16="http://schemas.microsoft.com/office/drawing/2014/main" id="{F60053B9-79CA-9B06-72EA-F9F4209741DC}"/>
                  </a:ext>
                </a:extLst>
              </p:cNvPr>
              <p:cNvPicPr>
                <a:picLocks noChangeAspect="1"/>
              </p:cNvPicPr>
              <p:nvPr/>
            </p:nvPicPr>
            <p:blipFill rotWithShape="1">
              <a:blip r:embed="rId3"/>
              <a:srcRect l="14230" t="11675" r="16696" b="27778"/>
              <a:stretch/>
            </p:blipFill>
            <p:spPr>
              <a:xfrm>
                <a:off x="5075987" y="2233891"/>
                <a:ext cx="1324688" cy="2062432"/>
              </a:xfrm>
              <a:prstGeom prst="rect">
                <a:avLst/>
              </a:prstGeom>
            </p:spPr>
          </p:pic>
        </p:grpSp>
      </p:grpSp>
      <p:pic>
        <p:nvPicPr>
          <p:cNvPr id="21" name="Imagen 20">
            <a:extLst>
              <a:ext uri="{FF2B5EF4-FFF2-40B4-BE49-F238E27FC236}">
                <a16:creationId xmlns:a16="http://schemas.microsoft.com/office/drawing/2014/main" id="{611B1585-9339-B990-77E2-9266B2A8741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10066" y="3657658"/>
            <a:ext cx="3723122" cy="2849068"/>
          </a:xfrm>
          <a:prstGeom prst="rect">
            <a:avLst/>
          </a:prstGeom>
        </p:spPr>
      </p:pic>
      <p:sp>
        <p:nvSpPr>
          <p:cNvPr id="25" name="Rectángulo 24">
            <a:extLst>
              <a:ext uri="{FF2B5EF4-FFF2-40B4-BE49-F238E27FC236}">
                <a16:creationId xmlns:a16="http://schemas.microsoft.com/office/drawing/2014/main" id="{7FBDBC59-19C2-34F2-0B55-C42680F5640F}"/>
              </a:ext>
            </a:extLst>
          </p:cNvPr>
          <p:cNvSpPr/>
          <p:nvPr/>
        </p:nvSpPr>
        <p:spPr>
          <a:xfrm>
            <a:off x="8035048" y="5389123"/>
            <a:ext cx="1678296" cy="57226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b="1" dirty="0">
              <a:ln>
                <a:solidFill>
                  <a:schemeClr val="bg1"/>
                </a:solidFill>
              </a:ln>
              <a:solidFill>
                <a:schemeClr val="tx1"/>
              </a:solidFill>
              <a:latin typeface="Arial Narrow" panose="020B0606020202030204" pitchFamily="34" charset="0"/>
            </a:endParaRPr>
          </a:p>
        </p:txBody>
      </p:sp>
      <p:sp>
        <p:nvSpPr>
          <p:cNvPr id="27" name="CuadroTexto 26">
            <a:extLst>
              <a:ext uri="{FF2B5EF4-FFF2-40B4-BE49-F238E27FC236}">
                <a16:creationId xmlns:a16="http://schemas.microsoft.com/office/drawing/2014/main" id="{332CF063-A293-2638-9417-CCB3E8440CEB}"/>
              </a:ext>
            </a:extLst>
          </p:cNvPr>
          <p:cNvSpPr txBox="1"/>
          <p:nvPr/>
        </p:nvSpPr>
        <p:spPr>
          <a:xfrm>
            <a:off x="8035048" y="5389123"/>
            <a:ext cx="1557526" cy="523220"/>
          </a:xfrm>
          <a:prstGeom prst="rect">
            <a:avLst/>
          </a:prstGeom>
          <a:noFill/>
        </p:spPr>
        <p:txBody>
          <a:bodyPr wrap="square" rtlCol="0">
            <a:spAutoFit/>
          </a:bodyPr>
          <a:lstStyle/>
          <a:p>
            <a:r>
              <a:rPr lang="en-US" sz="1400" dirty="0" err="1">
                <a:solidFill>
                  <a:srgbClr val="103C62"/>
                </a:solidFill>
                <a:latin typeface="Arial Narrow" panose="020B0606020202030204" pitchFamily="34" charset="0"/>
              </a:rPr>
              <a:t>Ea</a:t>
            </a:r>
            <a:r>
              <a:rPr lang="en-US" sz="1400" dirty="0">
                <a:solidFill>
                  <a:srgbClr val="103C62"/>
                </a:solidFill>
                <a:latin typeface="Arial Narrow" panose="020B0606020202030204" pitchFamily="34" charset="0"/>
              </a:rPr>
              <a:t> = 0.31 eV</a:t>
            </a:r>
          </a:p>
          <a:p>
            <a:r>
              <a:rPr lang="en-US" sz="1400" dirty="0">
                <a:solidFill>
                  <a:srgbClr val="103C62"/>
                </a:solidFill>
                <a:latin typeface="Symbol" panose="05050102010706020507" pitchFamily="18" charset="2"/>
                <a:sym typeface="Symbol" panose="05050102010706020507" pitchFamily="18" charset="2"/>
              </a:rPr>
              <a:t></a:t>
            </a:r>
            <a:r>
              <a:rPr lang="en-US" sz="1400" baseline="-25000" dirty="0">
                <a:solidFill>
                  <a:srgbClr val="103C62"/>
                </a:solidFill>
                <a:latin typeface="Arial Narrow" panose="020B0606020202030204" pitchFamily="34" charset="0"/>
              </a:rPr>
              <a:t>(25 ºC) </a:t>
            </a:r>
            <a:r>
              <a:rPr lang="en-US" sz="1400" dirty="0">
                <a:solidFill>
                  <a:srgbClr val="103C62"/>
                </a:solidFill>
                <a:latin typeface="Arial Narrow" panose="020B0606020202030204" pitchFamily="34" charset="0"/>
              </a:rPr>
              <a:t>= 1 mS/cm</a:t>
            </a:r>
          </a:p>
        </p:txBody>
      </p:sp>
      <p:pic>
        <p:nvPicPr>
          <p:cNvPr id="13" name="Picture 3">
            <a:extLst>
              <a:ext uri="{FF2B5EF4-FFF2-40B4-BE49-F238E27FC236}">
                <a16:creationId xmlns:a16="http://schemas.microsoft.com/office/drawing/2014/main" id="{A9711168-53F8-4009-84A5-3228F1AC6803}"/>
              </a:ext>
            </a:extLst>
          </p:cNvPr>
          <p:cNvPicPr>
            <a:picLocks noChangeAspect="1"/>
          </p:cNvPicPr>
          <p:nvPr/>
        </p:nvPicPr>
        <p:blipFill>
          <a:blip r:embed="rId5"/>
          <a:stretch>
            <a:fillRect/>
          </a:stretch>
        </p:blipFill>
        <p:spPr>
          <a:xfrm>
            <a:off x="6062677" y="363388"/>
            <a:ext cx="5125783" cy="3253411"/>
          </a:xfrm>
          <a:prstGeom prst="rect">
            <a:avLst/>
          </a:prstGeom>
        </p:spPr>
      </p:pic>
      <p:sp>
        <p:nvSpPr>
          <p:cNvPr id="6" name="Rectángulo 5">
            <a:extLst>
              <a:ext uri="{FF2B5EF4-FFF2-40B4-BE49-F238E27FC236}">
                <a16:creationId xmlns:a16="http://schemas.microsoft.com/office/drawing/2014/main" id="{E9DCDFD2-BDE7-40F9-889F-7FC3BB576D5E}"/>
              </a:ext>
            </a:extLst>
          </p:cNvPr>
          <p:cNvSpPr/>
          <p:nvPr/>
        </p:nvSpPr>
        <p:spPr>
          <a:xfrm>
            <a:off x="8140460" y="575763"/>
            <a:ext cx="6096000" cy="307777"/>
          </a:xfrm>
          <a:prstGeom prst="rect">
            <a:avLst/>
          </a:prstGeom>
        </p:spPr>
        <p:txBody>
          <a:bodyPr>
            <a:spAutoFit/>
          </a:bodyPr>
          <a:lstStyle/>
          <a:p>
            <a:r>
              <a:rPr lang="en-DK" sz="1400" dirty="0"/>
              <a:t>Monoclinic</a:t>
            </a:r>
            <a:r>
              <a:rPr lang="es-ES" sz="1400" dirty="0"/>
              <a:t> - </a:t>
            </a:r>
            <a:r>
              <a:rPr lang="en-DK" sz="1400" i="1" dirty="0"/>
              <a:t>C2/m </a:t>
            </a:r>
            <a:r>
              <a:rPr lang="en-DK" sz="1400" dirty="0"/>
              <a:t>(#12)</a:t>
            </a:r>
            <a:endParaRPr lang="en-AU" sz="1400" dirty="0"/>
          </a:p>
        </p:txBody>
      </p:sp>
    </p:spTree>
    <p:extLst>
      <p:ext uri="{BB962C8B-B14F-4D97-AF65-F5344CB8AC3E}">
        <p14:creationId xmlns:p14="http://schemas.microsoft.com/office/powerpoint/2010/main" val="3959587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3">
            <a:extLst>
              <a:ext uri="{FF2B5EF4-FFF2-40B4-BE49-F238E27FC236}">
                <a16:creationId xmlns:a16="http://schemas.microsoft.com/office/drawing/2014/main" id="{ED76B5D5-E1C0-43E5-B943-4E19D327D66D}"/>
              </a:ext>
            </a:extLst>
          </p:cNvPr>
          <p:cNvSpPr>
            <a:spLocks noGrp="1"/>
          </p:cNvSpPr>
          <p:nvPr>
            <p:ph type="title"/>
          </p:nvPr>
        </p:nvSpPr>
        <p:spPr/>
        <p:txBody>
          <a:bodyPr/>
          <a:lstStyle/>
          <a:p>
            <a:r>
              <a:rPr lang="en-US" dirty="0"/>
              <a:t>Early Results</a:t>
            </a:r>
          </a:p>
        </p:txBody>
      </p:sp>
      <p:sp>
        <p:nvSpPr>
          <p:cNvPr id="3" name="Espace réservé du contenu 4">
            <a:extLst>
              <a:ext uri="{FF2B5EF4-FFF2-40B4-BE49-F238E27FC236}">
                <a16:creationId xmlns:a16="http://schemas.microsoft.com/office/drawing/2014/main" id="{8592C58B-1058-7F0A-5EF5-3A36825D9846}"/>
              </a:ext>
            </a:extLst>
          </p:cNvPr>
          <p:cNvSpPr>
            <a:spLocks noGrp="1"/>
          </p:cNvSpPr>
          <p:nvPr>
            <p:ph idx="1"/>
          </p:nvPr>
        </p:nvSpPr>
        <p:spPr>
          <a:xfrm>
            <a:off x="11342" y="1115504"/>
            <a:ext cx="11177118" cy="3855330"/>
          </a:xfrm>
        </p:spPr>
        <p:txBody>
          <a:bodyPr>
            <a:normAutofit/>
          </a:bodyPr>
          <a:lstStyle/>
          <a:p>
            <a:pPr lvl="1">
              <a:lnSpc>
                <a:spcPct val="150000"/>
              </a:lnSpc>
            </a:pPr>
            <a:r>
              <a:rPr lang="en-US" b="1" dirty="0">
                <a:sym typeface="Wingdings" panose="05000000000000000000" pitchFamily="2" charset="2"/>
              </a:rPr>
              <a:t>Li</a:t>
            </a:r>
            <a:r>
              <a:rPr lang="en-US" b="1" baseline="-25000" dirty="0">
                <a:sym typeface="Wingdings" panose="05000000000000000000" pitchFamily="2" charset="2"/>
              </a:rPr>
              <a:t>2+x</a:t>
            </a:r>
            <a:r>
              <a:rPr lang="en-US" b="1" dirty="0">
                <a:sym typeface="Wingdings" panose="05000000000000000000" pitchFamily="2" charset="2"/>
              </a:rPr>
              <a:t>Zr</a:t>
            </a:r>
            <a:r>
              <a:rPr lang="en-US" b="1" baseline="-25000" dirty="0">
                <a:sym typeface="Wingdings" panose="05000000000000000000" pitchFamily="2" charset="2"/>
              </a:rPr>
              <a:t>1-x</a:t>
            </a:r>
            <a:r>
              <a:rPr lang="en-US" b="1" dirty="0">
                <a:sym typeface="Wingdings" panose="05000000000000000000" pitchFamily="2" charset="2"/>
              </a:rPr>
              <a:t>Fe</a:t>
            </a:r>
            <a:r>
              <a:rPr lang="en-US" b="1" baseline="-25000" dirty="0">
                <a:sym typeface="Wingdings" panose="05000000000000000000" pitchFamily="2" charset="2"/>
              </a:rPr>
              <a:t>x</a:t>
            </a:r>
            <a:r>
              <a:rPr lang="en-US" b="1" dirty="0">
                <a:sym typeface="Wingdings" panose="05000000000000000000" pitchFamily="2" charset="2"/>
              </a:rPr>
              <a:t>Cl</a:t>
            </a:r>
            <a:r>
              <a:rPr lang="en-US" b="1" baseline="-25000" dirty="0">
                <a:sym typeface="Wingdings" panose="05000000000000000000" pitchFamily="2" charset="2"/>
              </a:rPr>
              <a:t>6 </a:t>
            </a:r>
            <a:r>
              <a:rPr lang="en-US" b="1" dirty="0">
                <a:sym typeface="Wingdings" panose="05000000000000000000" pitchFamily="2" charset="2"/>
              </a:rPr>
              <a:t>aliovalent substitution of Zr(IV)</a:t>
            </a:r>
            <a:endParaRPr lang="en-US" dirty="0">
              <a:sym typeface="Wingdings" panose="05000000000000000000" pitchFamily="2" charset="2"/>
            </a:endParaRPr>
          </a:p>
          <a:p>
            <a:pPr lvl="2">
              <a:lnSpc>
                <a:spcPct val="150000"/>
              </a:lnSpc>
            </a:pPr>
            <a:r>
              <a:rPr lang="en-US" dirty="0">
                <a:sym typeface="Wingdings" panose="05000000000000000000" pitchFamily="2" charset="2"/>
              </a:rPr>
              <a:t>LiCl + ZrCl</a:t>
            </a:r>
            <a:r>
              <a:rPr lang="en-US" baseline="-25000" dirty="0">
                <a:sym typeface="Wingdings" panose="05000000000000000000" pitchFamily="2" charset="2"/>
              </a:rPr>
              <a:t>4</a:t>
            </a:r>
            <a:r>
              <a:rPr lang="en-US" dirty="0">
                <a:sym typeface="Wingdings" panose="05000000000000000000" pitchFamily="2" charset="2"/>
              </a:rPr>
              <a:t> + FeCl</a:t>
            </a:r>
            <a:r>
              <a:rPr lang="en-US" baseline="-25000" dirty="0">
                <a:sym typeface="Wingdings" panose="05000000000000000000" pitchFamily="2" charset="2"/>
              </a:rPr>
              <a:t>3</a:t>
            </a:r>
            <a:r>
              <a:rPr lang="en-US" dirty="0">
                <a:sym typeface="Wingdings" panose="05000000000000000000" pitchFamily="2" charset="2"/>
              </a:rPr>
              <a:t> stoichiometric mixtures (2+x:1-x:x)</a:t>
            </a:r>
          </a:p>
          <a:p>
            <a:pPr lvl="2">
              <a:lnSpc>
                <a:spcPct val="150000"/>
              </a:lnSpc>
            </a:pPr>
            <a:r>
              <a:rPr lang="en-US" dirty="0">
                <a:sym typeface="Wingdings" panose="05000000000000000000" pitchFamily="2" charset="2"/>
              </a:rPr>
              <a:t>Hand ground the metallic precursors</a:t>
            </a:r>
          </a:p>
          <a:p>
            <a:pPr lvl="2">
              <a:lnSpc>
                <a:spcPct val="150000"/>
              </a:lnSpc>
            </a:pPr>
            <a:r>
              <a:rPr lang="en-US" dirty="0">
                <a:sym typeface="Wingdings" panose="05000000000000000000" pitchFamily="2" charset="2"/>
              </a:rPr>
              <a:t>Put the mixture in a 45 mL ZrO</a:t>
            </a:r>
            <a:r>
              <a:rPr lang="en-US" baseline="-25000" dirty="0">
                <a:sym typeface="Wingdings" panose="05000000000000000000" pitchFamily="2" charset="2"/>
              </a:rPr>
              <a:t>2</a:t>
            </a:r>
            <a:r>
              <a:rPr lang="en-US" dirty="0">
                <a:sym typeface="Wingdings" panose="05000000000000000000" pitchFamily="2" charset="2"/>
              </a:rPr>
              <a:t> milling jar with ZrO</a:t>
            </a:r>
            <a:r>
              <a:rPr lang="en-US" baseline="-25000" dirty="0">
                <a:sym typeface="Wingdings" panose="05000000000000000000" pitchFamily="2" charset="2"/>
              </a:rPr>
              <a:t>2</a:t>
            </a:r>
            <a:r>
              <a:rPr lang="en-US" dirty="0">
                <a:sym typeface="Wingdings" panose="05000000000000000000" pitchFamily="2" charset="2"/>
              </a:rPr>
              <a:t> of 5 mm diameter as grinding media</a:t>
            </a:r>
          </a:p>
          <a:p>
            <a:pPr lvl="2">
              <a:lnSpc>
                <a:spcPct val="150000"/>
              </a:lnSpc>
            </a:pPr>
            <a:r>
              <a:rPr lang="en-US" dirty="0">
                <a:sym typeface="Wingdings" panose="05000000000000000000" pitchFamily="2" charset="2"/>
              </a:rPr>
              <a:t>All the preparation was done in an </a:t>
            </a:r>
            <a:r>
              <a:rPr lang="en-US" dirty="0" err="1">
                <a:sym typeface="Wingdings" panose="05000000000000000000" pitchFamily="2" charset="2"/>
              </a:rPr>
              <a:t>Ar</a:t>
            </a:r>
            <a:r>
              <a:rPr lang="en-US" dirty="0">
                <a:sym typeface="Wingdings" panose="05000000000000000000" pitchFamily="2" charset="2"/>
              </a:rPr>
              <a:t> filled Glovebox</a:t>
            </a:r>
          </a:p>
        </p:txBody>
      </p:sp>
      <p:sp>
        <p:nvSpPr>
          <p:cNvPr id="25" name="Rectángulo 24">
            <a:extLst>
              <a:ext uri="{FF2B5EF4-FFF2-40B4-BE49-F238E27FC236}">
                <a16:creationId xmlns:a16="http://schemas.microsoft.com/office/drawing/2014/main" id="{7FBDBC59-19C2-34F2-0B55-C42680F5640F}"/>
              </a:ext>
            </a:extLst>
          </p:cNvPr>
          <p:cNvSpPr/>
          <p:nvPr/>
        </p:nvSpPr>
        <p:spPr>
          <a:xfrm>
            <a:off x="8035048" y="5389123"/>
            <a:ext cx="1678296" cy="57226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400" b="1" dirty="0">
              <a:ln>
                <a:solidFill>
                  <a:schemeClr val="bg1"/>
                </a:solidFill>
              </a:ln>
              <a:solidFill>
                <a:schemeClr val="tx1"/>
              </a:solidFill>
              <a:latin typeface="Arial Narrow" panose="020B0606020202030204" pitchFamily="34" charset="0"/>
            </a:endParaRPr>
          </a:p>
        </p:txBody>
      </p:sp>
      <p:pic>
        <p:nvPicPr>
          <p:cNvPr id="8" name="Imagen 7" descr="Gráfico, Gráfico de dispersión&#10;&#10;Descripción generada automáticamente">
            <a:extLst>
              <a:ext uri="{FF2B5EF4-FFF2-40B4-BE49-F238E27FC236}">
                <a16:creationId xmlns:a16="http://schemas.microsoft.com/office/drawing/2014/main" id="{09D4D5A9-43EF-2BF0-323E-EF6D2424E8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28778" y="3298929"/>
            <a:ext cx="4200201" cy="3214800"/>
          </a:xfrm>
          <a:prstGeom prst="rect">
            <a:avLst/>
          </a:prstGeom>
        </p:spPr>
      </p:pic>
      <p:graphicFrame>
        <p:nvGraphicFramePr>
          <p:cNvPr id="2" name="Objeto 1">
            <a:extLst>
              <a:ext uri="{FF2B5EF4-FFF2-40B4-BE49-F238E27FC236}">
                <a16:creationId xmlns:a16="http://schemas.microsoft.com/office/drawing/2014/main" id="{D4E2BB12-3D80-4ED2-A880-9F38B015820A}"/>
              </a:ext>
            </a:extLst>
          </p:cNvPr>
          <p:cNvGraphicFramePr>
            <a:graphicFrameLocks noChangeAspect="1"/>
          </p:cNvGraphicFramePr>
          <p:nvPr>
            <p:extLst>
              <p:ext uri="{D42A27DB-BD31-4B8C-83A1-F6EECF244321}">
                <p14:modId xmlns:p14="http://schemas.microsoft.com/office/powerpoint/2010/main" val="3723223698"/>
              </p:ext>
            </p:extLst>
          </p:nvPr>
        </p:nvGraphicFramePr>
        <p:xfrm>
          <a:off x="717846" y="3299824"/>
          <a:ext cx="4197719" cy="3213010"/>
        </p:xfrm>
        <a:graphic>
          <a:graphicData uri="http://schemas.openxmlformats.org/presentationml/2006/ole">
            <mc:AlternateContent xmlns:mc="http://schemas.openxmlformats.org/markup-compatibility/2006">
              <mc:Choice xmlns:v="urn:schemas-microsoft-com:vml" Requires="v">
                <p:oleObj name="Graph" r:id="rId3" imgW="9802440" imgH="7502760" progId="Origin95.Graph">
                  <p:embed/>
                </p:oleObj>
              </mc:Choice>
              <mc:Fallback>
                <p:oleObj name="Graph" r:id="rId3" imgW="9802440" imgH="7502760" progId="Origin95.Graph">
                  <p:embed/>
                  <p:pic>
                    <p:nvPicPr>
                      <p:cNvPr id="0" name=""/>
                      <p:cNvPicPr/>
                      <p:nvPr/>
                    </p:nvPicPr>
                    <p:blipFill>
                      <a:blip r:embed="rId4"/>
                      <a:stretch>
                        <a:fillRect/>
                      </a:stretch>
                    </p:blipFill>
                    <p:spPr>
                      <a:xfrm>
                        <a:off x="717846" y="3299824"/>
                        <a:ext cx="4197719" cy="3213010"/>
                      </a:xfrm>
                      <a:prstGeom prst="rect">
                        <a:avLst/>
                      </a:prstGeom>
                    </p:spPr>
                  </p:pic>
                </p:oleObj>
              </mc:Fallback>
            </mc:AlternateContent>
          </a:graphicData>
        </a:graphic>
      </p:graphicFrame>
      <p:sp>
        <p:nvSpPr>
          <p:cNvPr id="5" name="CuadroTexto 4">
            <a:extLst>
              <a:ext uri="{FF2B5EF4-FFF2-40B4-BE49-F238E27FC236}">
                <a16:creationId xmlns:a16="http://schemas.microsoft.com/office/drawing/2014/main" id="{749B6773-B955-4A0C-A08E-4261B8C61601}"/>
              </a:ext>
            </a:extLst>
          </p:cNvPr>
          <p:cNvSpPr txBox="1"/>
          <p:nvPr/>
        </p:nvSpPr>
        <p:spPr>
          <a:xfrm>
            <a:off x="8628878" y="4426226"/>
            <a:ext cx="1948069" cy="261610"/>
          </a:xfrm>
          <a:prstGeom prst="rect">
            <a:avLst/>
          </a:prstGeom>
          <a:noFill/>
        </p:spPr>
        <p:txBody>
          <a:bodyPr wrap="square" rtlCol="0">
            <a:spAutoFit/>
          </a:bodyPr>
          <a:lstStyle/>
          <a:p>
            <a:r>
              <a:rPr lang="el-GR" sz="1100" dirty="0">
                <a:latin typeface="Arial Narrow" panose="020B0606020202030204" pitchFamily="34" charset="0"/>
              </a:rPr>
              <a:t>σ</a:t>
            </a:r>
            <a:r>
              <a:rPr lang="es-ES" sz="1100" baseline="-25000" dirty="0">
                <a:latin typeface="Arial Narrow" panose="020B0606020202030204" pitchFamily="34" charset="0"/>
              </a:rPr>
              <a:t>(25 </a:t>
            </a:r>
            <a:r>
              <a:rPr lang="es-ES" sz="1100" baseline="-25000" dirty="0" err="1">
                <a:latin typeface="Arial Narrow" panose="020B0606020202030204" pitchFamily="34" charset="0"/>
              </a:rPr>
              <a:t>ºC</a:t>
            </a:r>
            <a:r>
              <a:rPr lang="es-ES" sz="1100" baseline="-25000" dirty="0">
                <a:latin typeface="Arial Narrow" panose="020B0606020202030204" pitchFamily="34" charset="0"/>
              </a:rPr>
              <a:t>) </a:t>
            </a:r>
            <a:r>
              <a:rPr lang="es-ES" sz="1100" dirty="0">
                <a:latin typeface="Arial Narrow" panose="020B0606020202030204" pitchFamily="34" charset="0"/>
              </a:rPr>
              <a:t>= 1 </a:t>
            </a:r>
            <a:r>
              <a:rPr lang="es-ES" sz="1100" dirty="0" err="1">
                <a:latin typeface="Arial Narrow" panose="020B0606020202030204" pitchFamily="34" charset="0"/>
              </a:rPr>
              <a:t>mS</a:t>
            </a:r>
            <a:r>
              <a:rPr lang="es-ES" sz="1100" dirty="0">
                <a:latin typeface="Arial Narrow" panose="020B0606020202030204" pitchFamily="34" charset="0"/>
              </a:rPr>
              <a:t>/cm</a:t>
            </a:r>
            <a:endParaRPr lang="en-US" sz="1100" dirty="0">
              <a:latin typeface="Arial Narrow" panose="020B0606020202030204" pitchFamily="34" charset="0"/>
            </a:endParaRPr>
          </a:p>
        </p:txBody>
      </p:sp>
      <p:sp>
        <p:nvSpPr>
          <p:cNvPr id="9" name="CuadroTexto 8">
            <a:extLst>
              <a:ext uri="{FF2B5EF4-FFF2-40B4-BE49-F238E27FC236}">
                <a16:creationId xmlns:a16="http://schemas.microsoft.com/office/drawing/2014/main" id="{5FAC81DF-6792-425C-8FD5-E025FFEDE1AF}"/>
              </a:ext>
            </a:extLst>
          </p:cNvPr>
          <p:cNvSpPr txBox="1"/>
          <p:nvPr/>
        </p:nvSpPr>
        <p:spPr>
          <a:xfrm>
            <a:off x="7562079" y="4975320"/>
            <a:ext cx="1948069" cy="261610"/>
          </a:xfrm>
          <a:prstGeom prst="rect">
            <a:avLst/>
          </a:prstGeom>
          <a:noFill/>
        </p:spPr>
        <p:txBody>
          <a:bodyPr wrap="square" rtlCol="0">
            <a:spAutoFit/>
          </a:bodyPr>
          <a:lstStyle/>
          <a:p>
            <a:r>
              <a:rPr lang="el-GR" sz="1100" dirty="0">
                <a:latin typeface="Arial Narrow" panose="020B0606020202030204" pitchFamily="34" charset="0"/>
              </a:rPr>
              <a:t>σ</a:t>
            </a:r>
            <a:r>
              <a:rPr lang="es-ES" sz="1100" baseline="-25000" dirty="0">
                <a:latin typeface="Arial Narrow" panose="020B0606020202030204" pitchFamily="34" charset="0"/>
              </a:rPr>
              <a:t>(25 </a:t>
            </a:r>
            <a:r>
              <a:rPr lang="es-ES" sz="1100" baseline="-25000" dirty="0" err="1">
                <a:latin typeface="Arial Narrow" panose="020B0606020202030204" pitchFamily="34" charset="0"/>
              </a:rPr>
              <a:t>ºC</a:t>
            </a:r>
            <a:r>
              <a:rPr lang="es-ES" sz="1100" baseline="-25000" dirty="0">
                <a:latin typeface="Arial Narrow" panose="020B0606020202030204" pitchFamily="34" charset="0"/>
              </a:rPr>
              <a:t>) </a:t>
            </a:r>
            <a:r>
              <a:rPr lang="es-ES" sz="1100" dirty="0">
                <a:latin typeface="Arial Narrow" panose="020B0606020202030204" pitchFamily="34" charset="0"/>
              </a:rPr>
              <a:t>= 0.4 </a:t>
            </a:r>
            <a:r>
              <a:rPr lang="es-ES" sz="1100" dirty="0" err="1">
                <a:latin typeface="Arial Narrow" panose="020B0606020202030204" pitchFamily="34" charset="0"/>
              </a:rPr>
              <a:t>mS</a:t>
            </a:r>
            <a:r>
              <a:rPr lang="es-ES" sz="1100" dirty="0">
                <a:latin typeface="Arial Narrow" panose="020B0606020202030204" pitchFamily="34" charset="0"/>
              </a:rPr>
              <a:t>/cm</a:t>
            </a:r>
            <a:endParaRPr lang="en-US" sz="1100" dirty="0">
              <a:latin typeface="Arial Narrow" panose="020B0606020202030204" pitchFamily="34" charset="0"/>
            </a:endParaRPr>
          </a:p>
        </p:txBody>
      </p:sp>
    </p:spTree>
    <p:extLst>
      <p:ext uri="{BB962C8B-B14F-4D97-AF65-F5344CB8AC3E}">
        <p14:creationId xmlns:p14="http://schemas.microsoft.com/office/powerpoint/2010/main" val="6873871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B0C26A9-C728-486B-9103-46D65397044A}"/>
              </a:ext>
            </a:extLst>
          </p:cNvPr>
          <p:cNvSpPr>
            <a:spLocks noGrp="1"/>
          </p:cNvSpPr>
          <p:nvPr>
            <p:ph type="title"/>
          </p:nvPr>
        </p:nvSpPr>
        <p:spPr/>
        <p:txBody>
          <a:bodyPr/>
          <a:lstStyle/>
          <a:p>
            <a:r>
              <a:rPr lang="es-ES" dirty="0" err="1"/>
              <a:t>Conclusions</a:t>
            </a:r>
            <a:endParaRPr lang="es-ES" dirty="0"/>
          </a:p>
        </p:txBody>
      </p:sp>
      <p:sp>
        <p:nvSpPr>
          <p:cNvPr id="3" name="Marcador de contenido 2">
            <a:extLst>
              <a:ext uri="{FF2B5EF4-FFF2-40B4-BE49-F238E27FC236}">
                <a16:creationId xmlns:a16="http://schemas.microsoft.com/office/drawing/2014/main" id="{45CB0234-B30C-4056-8EAF-E1BA6020D361}"/>
              </a:ext>
            </a:extLst>
          </p:cNvPr>
          <p:cNvSpPr>
            <a:spLocks noGrp="1"/>
          </p:cNvSpPr>
          <p:nvPr>
            <p:ph idx="1"/>
          </p:nvPr>
        </p:nvSpPr>
        <p:spPr>
          <a:xfrm>
            <a:off x="838200" y="1242528"/>
            <a:ext cx="10515600" cy="4351338"/>
          </a:xfrm>
        </p:spPr>
        <p:txBody>
          <a:bodyPr/>
          <a:lstStyle/>
          <a:p>
            <a:endParaRPr lang="en-US" dirty="0"/>
          </a:p>
          <a:p>
            <a:r>
              <a:rPr lang="en-US" b="1" dirty="0"/>
              <a:t>Li</a:t>
            </a:r>
            <a:r>
              <a:rPr lang="en-US" b="1" baseline="-25000" dirty="0"/>
              <a:t>3</a:t>
            </a:r>
            <a:r>
              <a:rPr lang="en-US" b="1" dirty="0"/>
              <a:t>InCl</a:t>
            </a:r>
            <a:r>
              <a:rPr lang="en-US" b="1" baseline="-25000" dirty="0"/>
              <a:t>6</a:t>
            </a:r>
            <a:r>
              <a:rPr lang="en-US" dirty="0"/>
              <a:t> has been synthetized and the obtained conductivity values match those from the literature.</a:t>
            </a:r>
          </a:p>
          <a:p>
            <a:endParaRPr lang="es-ES" dirty="0"/>
          </a:p>
          <a:p>
            <a:r>
              <a:rPr lang="en-US" dirty="0"/>
              <a:t>Iron (III) </a:t>
            </a:r>
            <a:r>
              <a:rPr lang="en-US" b="1" dirty="0"/>
              <a:t>aliovalent substitution</a:t>
            </a:r>
            <a:r>
              <a:rPr lang="en-US" dirty="0"/>
              <a:t> of </a:t>
            </a:r>
            <a:r>
              <a:rPr lang="en-US" dirty="0" err="1"/>
              <a:t>Zr</a:t>
            </a:r>
            <a:r>
              <a:rPr lang="en-US" dirty="0"/>
              <a:t> (IV) has shown to be </a:t>
            </a:r>
            <a:r>
              <a:rPr lang="en-US" b="1" dirty="0"/>
              <a:t>beneficial</a:t>
            </a:r>
            <a:r>
              <a:rPr lang="en-US" dirty="0"/>
              <a:t> at least in terms of </a:t>
            </a:r>
            <a:r>
              <a:rPr lang="en-US" b="1" dirty="0"/>
              <a:t>ionic conductivity</a:t>
            </a:r>
            <a:r>
              <a:rPr lang="en-US" dirty="0"/>
              <a:t>, however, more characterization is needed in order to fully understand the system.</a:t>
            </a:r>
          </a:p>
          <a:p>
            <a:endParaRPr lang="en-US" dirty="0"/>
          </a:p>
          <a:p>
            <a:r>
              <a:rPr lang="en-US" dirty="0"/>
              <a:t>This leaves the path opened to the </a:t>
            </a:r>
            <a:r>
              <a:rPr lang="en-US" b="1" dirty="0"/>
              <a:t>development</a:t>
            </a:r>
            <a:r>
              <a:rPr lang="en-US" dirty="0"/>
              <a:t> of new </a:t>
            </a:r>
            <a:r>
              <a:rPr lang="en-US" b="1" dirty="0"/>
              <a:t>sustainable SEs</a:t>
            </a:r>
            <a:r>
              <a:rPr lang="en-US" dirty="0"/>
              <a:t> based on non-critical raw materials such as Ca, Mg, Al, Fe, among others.</a:t>
            </a:r>
          </a:p>
        </p:txBody>
      </p:sp>
    </p:spTree>
    <p:extLst>
      <p:ext uri="{BB962C8B-B14F-4D97-AF65-F5344CB8AC3E}">
        <p14:creationId xmlns:p14="http://schemas.microsoft.com/office/powerpoint/2010/main" val="32809939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B0C26A9-C728-486B-9103-46D65397044A}"/>
              </a:ext>
            </a:extLst>
          </p:cNvPr>
          <p:cNvSpPr>
            <a:spLocks noGrp="1"/>
          </p:cNvSpPr>
          <p:nvPr>
            <p:ph type="title"/>
          </p:nvPr>
        </p:nvSpPr>
        <p:spPr/>
        <p:txBody>
          <a:bodyPr/>
          <a:lstStyle/>
          <a:p>
            <a:r>
              <a:rPr lang="en-US" dirty="0"/>
              <a:t>Acknowledges</a:t>
            </a:r>
          </a:p>
        </p:txBody>
      </p:sp>
      <p:sp>
        <p:nvSpPr>
          <p:cNvPr id="3" name="Marcador de contenido 2">
            <a:extLst>
              <a:ext uri="{FF2B5EF4-FFF2-40B4-BE49-F238E27FC236}">
                <a16:creationId xmlns:a16="http://schemas.microsoft.com/office/drawing/2014/main" id="{45CB0234-B30C-4056-8EAF-E1BA6020D361}"/>
              </a:ext>
            </a:extLst>
          </p:cNvPr>
          <p:cNvSpPr>
            <a:spLocks noGrp="1"/>
          </p:cNvSpPr>
          <p:nvPr>
            <p:ph idx="1"/>
          </p:nvPr>
        </p:nvSpPr>
        <p:spPr>
          <a:xfrm>
            <a:off x="838200" y="1481071"/>
            <a:ext cx="10515600" cy="4351338"/>
          </a:xfrm>
        </p:spPr>
        <p:txBody>
          <a:bodyPr/>
          <a:lstStyle/>
          <a:p>
            <a:r>
              <a:rPr lang="en-US" sz="2400" dirty="0"/>
              <a:t>Dr. Ainara Aguadero and Dr. Ricardo Jiménez for the supervision of this thesis.</a:t>
            </a:r>
          </a:p>
          <a:p>
            <a:endParaRPr lang="en-US" sz="2400" dirty="0"/>
          </a:p>
          <a:p>
            <a:r>
              <a:rPr lang="en-US" sz="2400" dirty="0"/>
              <a:t>SEATBELT EU project. Funding</a:t>
            </a:r>
          </a:p>
          <a:p>
            <a:endParaRPr lang="en-US" sz="2400" dirty="0"/>
          </a:p>
          <a:p>
            <a:r>
              <a:rPr lang="en-US" sz="2400" dirty="0"/>
              <a:t>Energy Conversion, Harvesting and Storage group.</a:t>
            </a:r>
          </a:p>
          <a:p>
            <a:endParaRPr lang="en-US" sz="2400" dirty="0"/>
          </a:p>
          <a:p>
            <a:r>
              <a:rPr lang="en-US" sz="2400" dirty="0"/>
              <a:t>Dr. Fátima Esteban. X-ray Diffraction Unit, ICMM.</a:t>
            </a:r>
          </a:p>
          <a:p>
            <a:pPr marL="0" indent="0">
              <a:buNone/>
            </a:pPr>
            <a:endParaRPr lang="en-US" sz="2400" dirty="0"/>
          </a:p>
        </p:txBody>
      </p:sp>
      <p:pic>
        <p:nvPicPr>
          <p:cNvPr id="7" name="Imagen 6">
            <a:extLst>
              <a:ext uri="{FF2B5EF4-FFF2-40B4-BE49-F238E27FC236}">
                <a16:creationId xmlns:a16="http://schemas.microsoft.com/office/drawing/2014/main" id="{63250A02-61A5-4972-81E9-C4C741BF9E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13402" y="4134795"/>
            <a:ext cx="1641613" cy="488575"/>
          </a:xfrm>
          <a:prstGeom prst="rect">
            <a:avLst/>
          </a:prstGeom>
        </p:spPr>
      </p:pic>
      <p:pic>
        <p:nvPicPr>
          <p:cNvPr id="9" name="Imagen 8">
            <a:extLst>
              <a:ext uri="{FF2B5EF4-FFF2-40B4-BE49-F238E27FC236}">
                <a16:creationId xmlns:a16="http://schemas.microsoft.com/office/drawing/2014/main" id="{A6F03709-4FEF-4AA2-A1C5-D7330EBFCE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2462" y="5847416"/>
            <a:ext cx="2947503" cy="783331"/>
          </a:xfrm>
          <a:prstGeom prst="rect">
            <a:avLst/>
          </a:prstGeom>
        </p:spPr>
      </p:pic>
      <p:pic>
        <p:nvPicPr>
          <p:cNvPr id="11" name="Imagen 10">
            <a:extLst>
              <a:ext uri="{FF2B5EF4-FFF2-40B4-BE49-F238E27FC236}">
                <a16:creationId xmlns:a16="http://schemas.microsoft.com/office/drawing/2014/main" id="{B2858431-7DDB-49D4-8A5D-76BBA17079A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13402" y="3254858"/>
            <a:ext cx="2237133" cy="471226"/>
          </a:xfrm>
          <a:prstGeom prst="rect">
            <a:avLst/>
          </a:prstGeom>
        </p:spPr>
      </p:pic>
    </p:spTree>
    <p:extLst>
      <p:ext uri="{BB962C8B-B14F-4D97-AF65-F5344CB8AC3E}">
        <p14:creationId xmlns:p14="http://schemas.microsoft.com/office/powerpoint/2010/main" val="5950205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41C467E-2EA9-404E-A26C-0C7C420A507F}"/>
              </a:ext>
            </a:extLst>
          </p:cNvPr>
          <p:cNvSpPr>
            <a:spLocks noGrp="1"/>
          </p:cNvSpPr>
          <p:nvPr>
            <p:ph type="ctrTitle"/>
          </p:nvPr>
        </p:nvSpPr>
        <p:spPr>
          <a:xfrm>
            <a:off x="1524000" y="1854201"/>
            <a:ext cx="9144000" cy="1655762"/>
          </a:xfrm>
        </p:spPr>
        <p:txBody>
          <a:bodyPr>
            <a:noAutofit/>
          </a:bodyPr>
          <a:lstStyle/>
          <a:p>
            <a:r>
              <a:rPr lang="en-US" sz="3200" dirty="0"/>
              <a:t>Tuning the ionic conductivity and electrochemical stability of Lithium through by the aliovalent substitution </a:t>
            </a:r>
            <a:endParaRPr lang="fr-FR" sz="3200" dirty="0"/>
          </a:p>
        </p:txBody>
      </p:sp>
      <p:sp>
        <p:nvSpPr>
          <p:cNvPr id="3" name="Sous-titre 2">
            <a:extLst>
              <a:ext uri="{FF2B5EF4-FFF2-40B4-BE49-F238E27FC236}">
                <a16:creationId xmlns:a16="http://schemas.microsoft.com/office/drawing/2014/main" id="{EAC50E91-672C-4C47-8737-761B35B6465C}"/>
              </a:ext>
            </a:extLst>
          </p:cNvPr>
          <p:cNvSpPr>
            <a:spLocks noGrp="1"/>
          </p:cNvSpPr>
          <p:nvPr>
            <p:ph type="subTitle" idx="1"/>
          </p:nvPr>
        </p:nvSpPr>
        <p:spPr>
          <a:xfrm>
            <a:off x="1524000" y="3602038"/>
            <a:ext cx="9144000" cy="1294702"/>
          </a:xfrm>
        </p:spPr>
        <p:txBody>
          <a:bodyPr/>
          <a:lstStyle/>
          <a:p>
            <a:r>
              <a:rPr lang="fr-FR" dirty="0"/>
              <a:t>Raul Artal López. July 2023</a:t>
            </a:r>
          </a:p>
        </p:txBody>
      </p:sp>
    </p:spTree>
    <p:extLst>
      <p:ext uri="{BB962C8B-B14F-4D97-AF65-F5344CB8AC3E}">
        <p14:creationId xmlns:p14="http://schemas.microsoft.com/office/powerpoint/2010/main" val="3742610413"/>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odèle PPT - SEATBELT.pptx" id="{6049C430-8DD3-4AEB-A232-66FBCEB30ADA}" vid="{FE0FE0E4-10FA-434E-A1DA-FE36E05DDFEF}"/>
    </a:ext>
  </a:extLst>
</a:theme>
</file>

<file path=docProps/app.xml><?xml version="1.0" encoding="utf-8"?>
<Properties xmlns="http://schemas.openxmlformats.org/officeDocument/2006/extended-properties" xmlns:vt="http://schemas.openxmlformats.org/officeDocument/2006/docPropsVTypes">
  <Template>Modèle PPT - SEATBELT</Template>
  <TotalTime>1412</TotalTime>
  <Words>1343</Words>
  <Application>Microsoft Office PowerPoint</Application>
  <PresentationFormat>Panorámica</PresentationFormat>
  <Paragraphs>162</Paragraphs>
  <Slides>18</Slides>
  <Notes>0</Notes>
  <HiddenSlides>0</HiddenSlides>
  <MMClips>0</MMClips>
  <ScaleCrop>false</ScaleCrop>
  <HeadingPairs>
    <vt:vector size="8" baseType="variant">
      <vt:variant>
        <vt:lpstr>Fuentes usadas</vt:lpstr>
      </vt:variant>
      <vt:variant>
        <vt:i4>7</vt:i4>
      </vt:variant>
      <vt:variant>
        <vt:lpstr>Tema</vt:lpstr>
      </vt:variant>
      <vt:variant>
        <vt:i4>1</vt:i4>
      </vt:variant>
      <vt:variant>
        <vt:lpstr>Servidores OLE incrustados</vt:lpstr>
      </vt:variant>
      <vt:variant>
        <vt:i4>1</vt:i4>
      </vt:variant>
      <vt:variant>
        <vt:lpstr>Títulos de diapositiva</vt:lpstr>
      </vt:variant>
      <vt:variant>
        <vt:i4>18</vt:i4>
      </vt:variant>
    </vt:vector>
  </HeadingPairs>
  <TitlesOfParts>
    <vt:vector size="27" baseType="lpstr">
      <vt:lpstr>Arial</vt:lpstr>
      <vt:lpstr>Arial Narrow</vt:lpstr>
      <vt:lpstr>Calibri</vt:lpstr>
      <vt:lpstr>Franklin Gothic Demi Cond</vt:lpstr>
      <vt:lpstr>Symbol</vt:lpstr>
      <vt:lpstr>Tenorite</vt:lpstr>
      <vt:lpstr>Wingdings</vt:lpstr>
      <vt:lpstr>Thème Office</vt:lpstr>
      <vt:lpstr>Graph</vt:lpstr>
      <vt:lpstr>Tuning the ionic conductivity and electrochemical stability of Lithium through by the aliovalent substitution </vt:lpstr>
      <vt:lpstr>Moving to Li metal</vt:lpstr>
      <vt:lpstr>Solid Electrolytes. Brief Overview</vt:lpstr>
      <vt:lpstr>Solid Electrolytes. Brief Overview</vt:lpstr>
      <vt:lpstr>Solid Electrolytes. Brief Overview</vt:lpstr>
      <vt:lpstr>Inorganic ASSLiBs</vt:lpstr>
      <vt:lpstr>Lithium Halides (Li3MX6)</vt:lpstr>
      <vt:lpstr>Lithium Halides (Li3MX6)</vt:lpstr>
      <vt:lpstr>Lithium Halides (Li3MX6)</vt:lpstr>
      <vt:lpstr>Lithium Halides (Li3MX6)</vt:lpstr>
      <vt:lpstr>Lithium Halides (Li3MX6)</vt:lpstr>
      <vt:lpstr>Lithium Halides (Li3MX6)</vt:lpstr>
      <vt:lpstr>Perspectives and work plan</vt:lpstr>
      <vt:lpstr>Early Results</vt:lpstr>
      <vt:lpstr>Early Results</vt:lpstr>
      <vt:lpstr>Conclusions</vt:lpstr>
      <vt:lpstr>Acknowledges</vt:lpstr>
      <vt:lpstr>Tuning the ionic conductivity and electrochemical stability of Lithium through by the aliovalent substitution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REVELLIN Laurent</dc:creator>
  <cp:lastModifiedBy>Raul Artal López</cp:lastModifiedBy>
  <cp:revision>26</cp:revision>
  <dcterms:created xsi:type="dcterms:W3CDTF">2022-11-29T09:57:58Z</dcterms:created>
  <dcterms:modified xsi:type="dcterms:W3CDTF">2023-06-19T09:59:32Z</dcterms:modified>
</cp:coreProperties>
</file>