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86" r:id="rId2"/>
    <p:sldId id="282" r:id="rId3"/>
    <p:sldId id="283" r:id="rId4"/>
    <p:sldId id="287" r:id="rId5"/>
    <p:sldId id="293" r:id="rId6"/>
    <p:sldId id="294" r:id="rId7"/>
    <p:sldId id="289" r:id="rId8"/>
    <p:sldId id="261" r:id="rId9"/>
    <p:sldId id="290" r:id="rId10"/>
    <p:sldId id="296" r:id="rId11"/>
    <p:sldId id="297" r:id="rId12"/>
    <p:sldId id="295" r:id="rId13"/>
    <p:sldId id="301" r:id="rId14"/>
    <p:sldId id="291" r:id="rId15"/>
    <p:sldId id="305" r:id="rId16"/>
    <p:sldId id="306" r:id="rId17"/>
    <p:sldId id="307" r:id="rId18"/>
    <p:sldId id="263" r:id="rId19"/>
    <p:sldId id="284" r:id="rId20"/>
    <p:sldId id="288" r:id="rId2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EE7EA"/>
    <a:srgbClr val="E6E6E6"/>
    <a:srgbClr val="498392"/>
    <a:srgbClr val="E7F1F7"/>
    <a:srgbClr val="575E71"/>
    <a:srgbClr val="AFBDD1"/>
    <a:srgbClr val="9A9190"/>
    <a:srgbClr val="D9ECEF"/>
    <a:srgbClr val="4FAA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B344D84-9AFB-497E-A393-DC336BA19D2E}" styleName="Estilo medio 3 - Énfasis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91" autoAdjust="0"/>
    <p:restoredTop sz="69647" autoAdjust="0"/>
  </p:normalViewPr>
  <p:slideViewPr>
    <p:cSldViewPr snapToGrid="0">
      <p:cViewPr varScale="1">
        <p:scale>
          <a:sx n="59" d="100"/>
          <a:sy n="59" d="100"/>
        </p:scale>
        <p:origin x="1646" y="72"/>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3EDAC7-A27B-4139-9D72-2811EA961955}" type="datetimeFigureOut">
              <a:rPr lang="es-ES" smtClean="0"/>
              <a:t>20/06/2023</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E654F3-53E7-4E86-A683-10F475766473}" type="slidenum">
              <a:rPr lang="es-ES" smtClean="0"/>
              <a:t>‹Nº›</a:t>
            </a:fld>
            <a:endParaRPr lang="es-ES"/>
          </a:p>
        </p:txBody>
      </p:sp>
    </p:spTree>
    <p:extLst>
      <p:ext uri="{BB962C8B-B14F-4D97-AF65-F5344CB8AC3E}">
        <p14:creationId xmlns:p14="http://schemas.microsoft.com/office/powerpoint/2010/main" val="4132968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1</a:t>
            </a:fld>
            <a:endParaRPr lang="es-ES"/>
          </a:p>
        </p:txBody>
      </p:sp>
    </p:spTree>
    <p:extLst>
      <p:ext uri="{BB962C8B-B14F-4D97-AF65-F5344CB8AC3E}">
        <p14:creationId xmlns:p14="http://schemas.microsoft.com/office/powerpoint/2010/main" val="19572318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sz="1200" kern="1200" dirty="0">
              <a:solidFill>
                <a:schemeClr val="tx1"/>
              </a:solidFill>
              <a:effectLst/>
              <a:latin typeface="+mn-lt"/>
              <a:ea typeface="+mn-ea"/>
              <a:cs typeface="+mn-cs"/>
            </a:endParaRPr>
          </a:p>
        </p:txBody>
      </p:sp>
      <p:sp>
        <p:nvSpPr>
          <p:cNvPr id="4" name="Marcador de número de diapositiva 3"/>
          <p:cNvSpPr>
            <a:spLocks noGrp="1"/>
          </p:cNvSpPr>
          <p:nvPr>
            <p:ph type="sldNum" sz="quarter" idx="5"/>
          </p:nvPr>
        </p:nvSpPr>
        <p:spPr/>
        <p:txBody>
          <a:bodyPr/>
          <a:lstStyle/>
          <a:p>
            <a:fld id="{20E654F3-53E7-4E86-A683-10F475766473}" type="slidenum">
              <a:rPr lang="es-ES" smtClean="0"/>
              <a:t>3</a:t>
            </a:fld>
            <a:endParaRPr lang="es-ES"/>
          </a:p>
        </p:txBody>
      </p:sp>
    </p:spTree>
    <p:extLst>
      <p:ext uri="{BB962C8B-B14F-4D97-AF65-F5344CB8AC3E}">
        <p14:creationId xmlns:p14="http://schemas.microsoft.com/office/powerpoint/2010/main" val="2224964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4</a:t>
            </a:fld>
            <a:endParaRPr lang="es-ES"/>
          </a:p>
        </p:txBody>
      </p:sp>
    </p:spTree>
    <p:extLst>
      <p:ext uri="{BB962C8B-B14F-4D97-AF65-F5344CB8AC3E}">
        <p14:creationId xmlns:p14="http://schemas.microsoft.com/office/powerpoint/2010/main" val="2881634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lvl="1"/>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5</a:t>
            </a:fld>
            <a:endParaRPr lang="es-ES"/>
          </a:p>
        </p:txBody>
      </p:sp>
    </p:spTree>
    <p:extLst>
      <p:ext uri="{BB962C8B-B14F-4D97-AF65-F5344CB8AC3E}">
        <p14:creationId xmlns:p14="http://schemas.microsoft.com/office/powerpoint/2010/main" val="9888488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sz="1200" b="1" kern="1200" dirty="0">
              <a:solidFill>
                <a:schemeClr val="tx1"/>
              </a:solidFill>
              <a:effectLst/>
              <a:latin typeface="+mn-lt"/>
              <a:ea typeface="+mn-ea"/>
              <a:cs typeface="+mn-cs"/>
            </a:endParaRPr>
          </a:p>
        </p:txBody>
      </p:sp>
      <p:sp>
        <p:nvSpPr>
          <p:cNvPr id="4" name="Marcador de número de diapositiva 3"/>
          <p:cNvSpPr>
            <a:spLocks noGrp="1"/>
          </p:cNvSpPr>
          <p:nvPr>
            <p:ph type="sldNum" sz="quarter" idx="5"/>
          </p:nvPr>
        </p:nvSpPr>
        <p:spPr/>
        <p:txBody>
          <a:bodyPr/>
          <a:lstStyle/>
          <a:p>
            <a:fld id="{20E654F3-53E7-4E86-A683-10F475766473}" type="slidenum">
              <a:rPr lang="es-ES" smtClean="0"/>
              <a:t>6</a:t>
            </a:fld>
            <a:endParaRPr lang="es-ES"/>
          </a:p>
        </p:txBody>
      </p:sp>
    </p:spTree>
    <p:extLst>
      <p:ext uri="{BB962C8B-B14F-4D97-AF65-F5344CB8AC3E}">
        <p14:creationId xmlns:p14="http://schemas.microsoft.com/office/powerpoint/2010/main" val="2752486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7</a:t>
            </a:fld>
            <a:endParaRPr lang="es-ES"/>
          </a:p>
        </p:txBody>
      </p:sp>
    </p:spTree>
    <p:extLst>
      <p:ext uri="{BB962C8B-B14F-4D97-AF65-F5344CB8AC3E}">
        <p14:creationId xmlns:p14="http://schemas.microsoft.com/office/powerpoint/2010/main" val="352900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8</a:t>
            </a:fld>
            <a:endParaRPr lang="es-ES"/>
          </a:p>
        </p:txBody>
      </p:sp>
    </p:spTree>
    <p:extLst>
      <p:ext uri="{BB962C8B-B14F-4D97-AF65-F5344CB8AC3E}">
        <p14:creationId xmlns:p14="http://schemas.microsoft.com/office/powerpoint/2010/main" val="14733095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9</a:t>
            </a:fld>
            <a:endParaRPr lang="es-ES"/>
          </a:p>
        </p:txBody>
      </p:sp>
    </p:spTree>
    <p:extLst>
      <p:ext uri="{BB962C8B-B14F-4D97-AF65-F5344CB8AC3E}">
        <p14:creationId xmlns:p14="http://schemas.microsoft.com/office/powerpoint/2010/main" val="1540568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10</a:t>
            </a:fld>
            <a:endParaRPr lang="es-ES"/>
          </a:p>
        </p:txBody>
      </p:sp>
    </p:spTree>
    <p:extLst>
      <p:ext uri="{BB962C8B-B14F-4D97-AF65-F5344CB8AC3E}">
        <p14:creationId xmlns:p14="http://schemas.microsoft.com/office/powerpoint/2010/main" val="33781539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11</a:t>
            </a:fld>
            <a:endParaRPr lang="es-ES"/>
          </a:p>
        </p:txBody>
      </p:sp>
    </p:spTree>
    <p:extLst>
      <p:ext uri="{BB962C8B-B14F-4D97-AF65-F5344CB8AC3E}">
        <p14:creationId xmlns:p14="http://schemas.microsoft.com/office/powerpoint/2010/main" val="37687513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12</a:t>
            </a:fld>
            <a:endParaRPr lang="es-ES"/>
          </a:p>
        </p:txBody>
      </p:sp>
    </p:spTree>
    <p:extLst>
      <p:ext uri="{BB962C8B-B14F-4D97-AF65-F5344CB8AC3E}">
        <p14:creationId xmlns:p14="http://schemas.microsoft.com/office/powerpoint/2010/main" val="27472391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13</a:t>
            </a:fld>
            <a:endParaRPr lang="es-ES"/>
          </a:p>
        </p:txBody>
      </p:sp>
    </p:spTree>
    <p:extLst>
      <p:ext uri="{BB962C8B-B14F-4D97-AF65-F5344CB8AC3E}">
        <p14:creationId xmlns:p14="http://schemas.microsoft.com/office/powerpoint/2010/main" val="28007429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14</a:t>
            </a:fld>
            <a:endParaRPr lang="es-ES"/>
          </a:p>
        </p:txBody>
      </p:sp>
    </p:spTree>
    <p:extLst>
      <p:ext uri="{BB962C8B-B14F-4D97-AF65-F5344CB8AC3E}">
        <p14:creationId xmlns:p14="http://schemas.microsoft.com/office/powerpoint/2010/main" val="33359435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15</a:t>
            </a:fld>
            <a:endParaRPr lang="es-ES"/>
          </a:p>
        </p:txBody>
      </p:sp>
    </p:spTree>
    <p:extLst>
      <p:ext uri="{BB962C8B-B14F-4D97-AF65-F5344CB8AC3E}">
        <p14:creationId xmlns:p14="http://schemas.microsoft.com/office/powerpoint/2010/main" val="19912304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16</a:t>
            </a:fld>
            <a:endParaRPr lang="es-ES"/>
          </a:p>
        </p:txBody>
      </p:sp>
    </p:spTree>
    <p:extLst>
      <p:ext uri="{BB962C8B-B14F-4D97-AF65-F5344CB8AC3E}">
        <p14:creationId xmlns:p14="http://schemas.microsoft.com/office/powerpoint/2010/main" val="40421271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17</a:t>
            </a:fld>
            <a:endParaRPr lang="es-ES"/>
          </a:p>
        </p:txBody>
      </p:sp>
    </p:spTree>
    <p:extLst>
      <p:ext uri="{BB962C8B-B14F-4D97-AF65-F5344CB8AC3E}">
        <p14:creationId xmlns:p14="http://schemas.microsoft.com/office/powerpoint/2010/main" val="34056644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18</a:t>
            </a:fld>
            <a:endParaRPr lang="es-ES"/>
          </a:p>
        </p:txBody>
      </p:sp>
    </p:spTree>
    <p:extLst>
      <p:ext uri="{BB962C8B-B14F-4D97-AF65-F5344CB8AC3E}">
        <p14:creationId xmlns:p14="http://schemas.microsoft.com/office/powerpoint/2010/main" val="24132438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19</a:t>
            </a:fld>
            <a:endParaRPr lang="es-ES"/>
          </a:p>
        </p:txBody>
      </p:sp>
    </p:spTree>
    <p:extLst>
      <p:ext uri="{BB962C8B-B14F-4D97-AF65-F5344CB8AC3E}">
        <p14:creationId xmlns:p14="http://schemas.microsoft.com/office/powerpoint/2010/main" val="2453448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0E654F3-53E7-4E86-A683-10F475766473}" type="slidenum">
              <a:rPr lang="es-ES" smtClean="0"/>
              <a:t>20</a:t>
            </a:fld>
            <a:endParaRPr lang="es-ES"/>
          </a:p>
        </p:txBody>
      </p:sp>
    </p:spTree>
    <p:extLst>
      <p:ext uri="{BB962C8B-B14F-4D97-AF65-F5344CB8AC3E}">
        <p14:creationId xmlns:p14="http://schemas.microsoft.com/office/powerpoint/2010/main" val="344721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9C8F5B-30D9-4CE4-AB62-511F392ACF03}"/>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F5BD948-2FFE-4917-99D7-519D22CE5A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16C70D2-D0CB-4AA2-B368-D990F4D26B4F}"/>
              </a:ext>
            </a:extLst>
          </p:cNvPr>
          <p:cNvSpPr>
            <a:spLocks noGrp="1"/>
          </p:cNvSpPr>
          <p:nvPr>
            <p:ph type="dt" sz="half" idx="10"/>
          </p:nvPr>
        </p:nvSpPr>
        <p:spPr/>
        <p:txBody>
          <a:bodyPr/>
          <a:lstStyle/>
          <a:p>
            <a:fld id="{0F1A7D83-AE89-43D6-9387-7D1BF561E65D}" type="datetimeFigureOut">
              <a:rPr lang="es-ES" smtClean="0"/>
              <a:t>20/06/2023</a:t>
            </a:fld>
            <a:endParaRPr lang="es-ES"/>
          </a:p>
        </p:txBody>
      </p:sp>
      <p:sp>
        <p:nvSpPr>
          <p:cNvPr id="5" name="Marcador de pie de página 4">
            <a:extLst>
              <a:ext uri="{FF2B5EF4-FFF2-40B4-BE49-F238E27FC236}">
                <a16:creationId xmlns:a16="http://schemas.microsoft.com/office/drawing/2014/main" id="{7BA7F2E6-7B55-48BC-9FBF-9B37D13A9C85}"/>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B41AC865-5779-4F41-970B-2D24F764D6FA}"/>
              </a:ext>
            </a:extLst>
          </p:cNvPr>
          <p:cNvSpPr>
            <a:spLocks noGrp="1"/>
          </p:cNvSpPr>
          <p:nvPr>
            <p:ph type="sldNum" sz="quarter" idx="12"/>
          </p:nvPr>
        </p:nvSpPr>
        <p:spPr/>
        <p:txBody>
          <a:bodyPr/>
          <a:lstStyle/>
          <a:p>
            <a:fld id="{CA246108-127C-46C0-B749-01C07B1F5363}" type="slidenum">
              <a:rPr lang="es-ES" smtClean="0"/>
              <a:t>‹Nº›</a:t>
            </a:fld>
            <a:endParaRPr lang="es-ES"/>
          </a:p>
        </p:txBody>
      </p:sp>
    </p:spTree>
    <p:extLst>
      <p:ext uri="{BB962C8B-B14F-4D97-AF65-F5344CB8AC3E}">
        <p14:creationId xmlns:p14="http://schemas.microsoft.com/office/powerpoint/2010/main" val="1156957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AD08E3-D39B-4BBF-9B6C-D219DA18215A}"/>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6F7B0817-32D9-4F2B-98FC-FD1D5C52561E}"/>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8099303-EF9C-4CA9-9ECC-EBE5B940E597}"/>
              </a:ext>
            </a:extLst>
          </p:cNvPr>
          <p:cNvSpPr>
            <a:spLocks noGrp="1"/>
          </p:cNvSpPr>
          <p:nvPr>
            <p:ph type="dt" sz="half" idx="10"/>
          </p:nvPr>
        </p:nvSpPr>
        <p:spPr/>
        <p:txBody>
          <a:bodyPr/>
          <a:lstStyle/>
          <a:p>
            <a:fld id="{0F1A7D83-AE89-43D6-9387-7D1BF561E65D}" type="datetimeFigureOut">
              <a:rPr lang="es-ES" smtClean="0"/>
              <a:t>20/06/2023</a:t>
            </a:fld>
            <a:endParaRPr lang="es-ES"/>
          </a:p>
        </p:txBody>
      </p:sp>
      <p:sp>
        <p:nvSpPr>
          <p:cNvPr id="5" name="Marcador de pie de página 4">
            <a:extLst>
              <a:ext uri="{FF2B5EF4-FFF2-40B4-BE49-F238E27FC236}">
                <a16:creationId xmlns:a16="http://schemas.microsoft.com/office/drawing/2014/main" id="{4A88DED2-A1C9-4DEA-B348-DBB82E098452}"/>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44BD440B-65EB-4500-BC61-B05D26609A8B}"/>
              </a:ext>
            </a:extLst>
          </p:cNvPr>
          <p:cNvSpPr>
            <a:spLocks noGrp="1"/>
          </p:cNvSpPr>
          <p:nvPr>
            <p:ph type="sldNum" sz="quarter" idx="12"/>
          </p:nvPr>
        </p:nvSpPr>
        <p:spPr/>
        <p:txBody>
          <a:bodyPr/>
          <a:lstStyle/>
          <a:p>
            <a:fld id="{CA246108-127C-46C0-B749-01C07B1F5363}" type="slidenum">
              <a:rPr lang="es-ES" smtClean="0"/>
              <a:t>‹Nº›</a:t>
            </a:fld>
            <a:endParaRPr lang="es-ES"/>
          </a:p>
        </p:txBody>
      </p:sp>
    </p:spTree>
    <p:extLst>
      <p:ext uri="{BB962C8B-B14F-4D97-AF65-F5344CB8AC3E}">
        <p14:creationId xmlns:p14="http://schemas.microsoft.com/office/powerpoint/2010/main" val="1588819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AB38E3-C8DB-4A3D-9D10-61D1965BE689}"/>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EA0E8C42-6B62-4E7E-B3A7-0EA7A6E25E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EF3B48C-7315-4FAE-B4F4-DF76C1CB5145}"/>
              </a:ext>
            </a:extLst>
          </p:cNvPr>
          <p:cNvSpPr>
            <a:spLocks noGrp="1"/>
          </p:cNvSpPr>
          <p:nvPr>
            <p:ph type="dt" sz="half" idx="10"/>
          </p:nvPr>
        </p:nvSpPr>
        <p:spPr/>
        <p:txBody>
          <a:bodyPr/>
          <a:lstStyle/>
          <a:p>
            <a:fld id="{0F1A7D83-AE89-43D6-9387-7D1BF561E65D}" type="datetimeFigureOut">
              <a:rPr lang="es-ES" smtClean="0"/>
              <a:t>20/06/2023</a:t>
            </a:fld>
            <a:endParaRPr lang="es-ES"/>
          </a:p>
        </p:txBody>
      </p:sp>
      <p:sp>
        <p:nvSpPr>
          <p:cNvPr id="5" name="Marcador de pie de página 4">
            <a:extLst>
              <a:ext uri="{FF2B5EF4-FFF2-40B4-BE49-F238E27FC236}">
                <a16:creationId xmlns:a16="http://schemas.microsoft.com/office/drawing/2014/main" id="{26425EB6-4007-46DA-9325-0AF0858559B1}"/>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A618B3ED-29FB-425E-8166-1C288A1946FA}"/>
              </a:ext>
            </a:extLst>
          </p:cNvPr>
          <p:cNvSpPr>
            <a:spLocks noGrp="1"/>
          </p:cNvSpPr>
          <p:nvPr>
            <p:ph type="sldNum" sz="quarter" idx="12"/>
          </p:nvPr>
        </p:nvSpPr>
        <p:spPr/>
        <p:txBody>
          <a:bodyPr/>
          <a:lstStyle/>
          <a:p>
            <a:fld id="{CA246108-127C-46C0-B749-01C07B1F5363}" type="slidenum">
              <a:rPr lang="es-ES" smtClean="0"/>
              <a:t>‹Nº›</a:t>
            </a:fld>
            <a:endParaRPr lang="es-ES"/>
          </a:p>
        </p:txBody>
      </p:sp>
    </p:spTree>
    <p:extLst>
      <p:ext uri="{BB962C8B-B14F-4D97-AF65-F5344CB8AC3E}">
        <p14:creationId xmlns:p14="http://schemas.microsoft.com/office/powerpoint/2010/main" val="2048203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110E6A-82E9-4C91-8440-D2845C61D6BF}"/>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62D9B5F8-9613-46FB-AD43-DB7F72B7AA9B}"/>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09E0941-B5FA-45A6-B09D-5137586D4037}"/>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0E7AB7C-2478-4766-91E5-3EBC412B55E6}"/>
              </a:ext>
            </a:extLst>
          </p:cNvPr>
          <p:cNvSpPr>
            <a:spLocks noGrp="1"/>
          </p:cNvSpPr>
          <p:nvPr>
            <p:ph type="dt" sz="half" idx="10"/>
          </p:nvPr>
        </p:nvSpPr>
        <p:spPr/>
        <p:txBody>
          <a:bodyPr/>
          <a:lstStyle/>
          <a:p>
            <a:fld id="{0F1A7D83-AE89-43D6-9387-7D1BF561E65D}" type="datetimeFigureOut">
              <a:rPr lang="es-ES" smtClean="0"/>
              <a:t>20/06/2023</a:t>
            </a:fld>
            <a:endParaRPr lang="es-ES"/>
          </a:p>
        </p:txBody>
      </p:sp>
      <p:sp>
        <p:nvSpPr>
          <p:cNvPr id="6" name="Marcador de pie de página 5">
            <a:extLst>
              <a:ext uri="{FF2B5EF4-FFF2-40B4-BE49-F238E27FC236}">
                <a16:creationId xmlns:a16="http://schemas.microsoft.com/office/drawing/2014/main" id="{1545161C-EDB0-47AB-AC96-DB648EB7EA24}"/>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020D213C-6D96-49BC-B666-0C4415DDFCD2}"/>
              </a:ext>
            </a:extLst>
          </p:cNvPr>
          <p:cNvSpPr>
            <a:spLocks noGrp="1"/>
          </p:cNvSpPr>
          <p:nvPr>
            <p:ph type="sldNum" sz="quarter" idx="12"/>
          </p:nvPr>
        </p:nvSpPr>
        <p:spPr/>
        <p:txBody>
          <a:bodyPr/>
          <a:lstStyle/>
          <a:p>
            <a:fld id="{CA246108-127C-46C0-B749-01C07B1F5363}" type="slidenum">
              <a:rPr lang="es-ES" smtClean="0"/>
              <a:t>‹Nº›</a:t>
            </a:fld>
            <a:endParaRPr lang="es-ES"/>
          </a:p>
        </p:txBody>
      </p:sp>
    </p:spTree>
    <p:extLst>
      <p:ext uri="{BB962C8B-B14F-4D97-AF65-F5344CB8AC3E}">
        <p14:creationId xmlns:p14="http://schemas.microsoft.com/office/powerpoint/2010/main" val="1626653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629E50-E1B4-48E9-8884-9129A550D85F}"/>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216F94A-9879-4CB1-8EE8-EAA0377C345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A24797E-36E9-4999-83C6-7BEBAD904689}"/>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A81D54A-DFAF-4F13-BF1D-604E524A009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A3AE77C-C1DE-4962-8021-1DB0CF117C68}"/>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53E51FD-BAD9-47E2-AD84-60D75A4D6D21}"/>
              </a:ext>
            </a:extLst>
          </p:cNvPr>
          <p:cNvSpPr>
            <a:spLocks noGrp="1"/>
          </p:cNvSpPr>
          <p:nvPr>
            <p:ph type="dt" sz="half" idx="10"/>
          </p:nvPr>
        </p:nvSpPr>
        <p:spPr/>
        <p:txBody>
          <a:bodyPr/>
          <a:lstStyle/>
          <a:p>
            <a:fld id="{0F1A7D83-AE89-43D6-9387-7D1BF561E65D}" type="datetimeFigureOut">
              <a:rPr lang="es-ES" smtClean="0"/>
              <a:t>20/06/2023</a:t>
            </a:fld>
            <a:endParaRPr lang="es-ES"/>
          </a:p>
        </p:txBody>
      </p:sp>
      <p:sp>
        <p:nvSpPr>
          <p:cNvPr id="8" name="Marcador de pie de página 7">
            <a:extLst>
              <a:ext uri="{FF2B5EF4-FFF2-40B4-BE49-F238E27FC236}">
                <a16:creationId xmlns:a16="http://schemas.microsoft.com/office/drawing/2014/main" id="{6280FA05-9ED2-43AF-A746-51252B103E5D}"/>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B0504483-B69B-4492-9106-AE92A189AB1B}"/>
              </a:ext>
            </a:extLst>
          </p:cNvPr>
          <p:cNvSpPr>
            <a:spLocks noGrp="1"/>
          </p:cNvSpPr>
          <p:nvPr>
            <p:ph type="sldNum" sz="quarter" idx="12"/>
          </p:nvPr>
        </p:nvSpPr>
        <p:spPr/>
        <p:txBody>
          <a:bodyPr/>
          <a:lstStyle/>
          <a:p>
            <a:fld id="{CA246108-127C-46C0-B749-01C07B1F5363}" type="slidenum">
              <a:rPr lang="es-ES" smtClean="0"/>
              <a:t>‹Nº›</a:t>
            </a:fld>
            <a:endParaRPr lang="es-ES"/>
          </a:p>
        </p:txBody>
      </p:sp>
    </p:spTree>
    <p:extLst>
      <p:ext uri="{BB962C8B-B14F-4D97-AF65-F5344CB8AC3E}">
        <p14:creationId xmlns:p14="http://schemas.microsoft.com/office/powerpoint/2010/main" val="10863214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4164C1-42C5-4370-AFEF-2A5887790624}"/>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26E37324-9467-4155-B954-8D85375FB21A}"/>
              </a:ext>
            </a:extLst>
          </p:cNvPr>
          <p:cNvSpPr>
            <a:spLocks noGrp="1"/>
          </p:cNvSpPr>
          <p:nvPr>
            <p:ph type="dt" sz="half" idx="10"/>
          </p:nvPr>
        </p:nvSpPr>
        <p:spPr/>
        <p:txBody>
          <a:bodyPr/>
          <a:lstStyle/>
          <a:p>
            <a:fld id="{0F1A7D83-AE89-43D6-9387-7D1BF561E65D}" type="datetimeFigureOut">
              <a:rPr lang="es-ES" smtClean="0"/>
              <a:t>20/06/2023</a:t>
            </a:fld>
            <a:endParaRPr lang="es-ES"/>
          </a:p>
        </p:txBody>
      </p:sp>
      <p:sp>
        <p:nvSpPr>
          <p:cNvPr id="4" name="Marcador de pie de página 3">
            <a:extLst>
              <a:ext uri="{FF2B5EF4-FFF2-40B4-BE49-F238E27FC236}">
                <a16:creationId xmlns:a16="http://schemas.microsoft.com/office/drawing/2014/main" id="{43C804AF-7C40-42FB-B1E0-39689426537C}"/>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83E0A4F3-5AC9-4CBB-B5DA-F713CC07B844}"/>
              </a:ext>
            </a:extLst>
          </p:cNvPr>
          <p:cNvSpPr>
            <a:spLocks noGrp="1"/>
          </p:cNvSpPr>
          <p:nvPr>
            <p:ph type="sldNum" sz="quarter" idx="12"/>
          </p:nvPr>
        </p:nvSpPr>
        <p:spPr/>
        <p:txBody>
          <a:bodyPr/>
          <a:lstStyle/>
          <a:p>
            <a:fld id="{CA246108-127C-46C0-B749-01C07B1F5363}" type="slidenum">
              <a:rPr lang="es-ES" smtClean="0"/>
              <a:t>‹Nº›</a:t>
            </a:fld>
            <a:endParaRPr lang="es-ES"/>
          </a:p>
        </p:txBody>
      </p:sp>
    </p:spTree>
    <p:extLst>
      <p:ext uri="{BB962C8B-B14F-4D97-AF65-F5344CB8AC3E}">
        <p14:creationId xmlns:p14="http://schemas.microsoft.com/office/powerpoint/2010/main" val="1484754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F70A614-52F7-4EEA-91B2-884499EEF578}"/>
              </a:ext>
            </a:extLst>
          </p:cNvPr>
          <p:cNvSpPr>
            <a:spLocks noGrp="1"/>
          </p:cNvSpPr>
          <p:nvPr>
            <p:ph type="dt" sz="half" idx="10"/>
          </p:nvPr>
        </p:nvSpPr>
        <p:spPr/>
        <p:txBody>
          <a:bodyPr/>
          <a:lstStyle/>
          <a:p>
            <a:fld id="{0F1A7D83-AE89-43D6-9387-7D1BF561E65D}" type="datetimeFigureOut">
              <a:rPr lang="es-ES" smtClean="0"/>
              <a:t>20/06/2023</a:t>
            </a:fld>
            <a:endParaRPr lang="es-ES"/>
          </a:p>
        </p:txBody>
      </p:sp>
      <p:sp>
        <p:nvSpPr>
          <p:cNvPr id="3" name="Marcador de pie de página 2">
            <a:extLst>
              <a:ext uri="{FF2B5EF4-FFF2-40B4-BE49-F238E27FC236}">
                <a16:creationId xmlns:a16="http://schemas.microsoft.com/office/drawing/2014/main" id="{3E7A4314-B3DB-4883-9B53-C872B43E7F0C}"/>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B31CD041-F851-482A-8CEE-5D1BB26D10BA}"/>
              </a:ext>
            </a:extLst>
          </p:cNvPr>
          <p:cNvSpPr>
            <a:spLocks noGrp="1"/>
          </p:cNvSpPr>
          <p:nvPr>
            <p:ph type="sldNum" sz="quarter" idx="12"/>
          </p:nvPr>
        </p:nvSpPr>
        <p:spPr/>
        <p:txBody>
          <a:bodyPr/>
          <a:lstStyle/>
          <a:p>
            <a:fld id="{CA246108-127C-46C0-B749-01C07B1F5363}" type="slidenum">
              <a:rPr lang="es-ES" smtClean="0"/>
              <a:t>‹Nº›</a:t>
            </a:fld>
            <a:endParaRPr lang="es-ES"/>
          </a:p>
        </p:txBody>
      </p:sp>
    </p:spTree>
    <p:extLst>
      <p:ext uri="{BB962C8B-B14F-4D97-AF65-F5344CB8AC3E}">
        <p14:creationId xmlns:p14="http://schemas.microsoft.com/office/powerpoint/2010/main" val="505311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639CCC-40A3-4604-8F76-433C3186E6C5}"/>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0C15FEB1-2C95-461F-A2A4-423507CD16A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E215830-ED30-45E2-827C-108A6333CB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E6C9EC3-509F-4785-9DF7-41A28149F159}"/>
              </a:ext>
            </a:extLst>
          </p:cNvPr>
          <p:cNvSpPr>
            <a:spLocks noGrp="1"/>
          </p:cNvSpPr>
          <p:nvPr>
            <p:ph type="dt" sz="half" idx="10"/>
          </p:nvPr>
        </p:nvSpPr>
        <p:spPr/>
        <p:txBody>
          <a:bodyPr/>
          <a:lstStyle/>
          <a:p>
            <a:fld id="{0F1A7D83-AE89-43D6-9387-7D1BF561E65D}" type="datetimeFigureOut">
              <a:rPr lang="es-ES" smtClean="0"/>
              <a:t>20/06/2023</a:t>
            </a:fld>
            <a:endParaRPr lang="es-ES"/>
          </a:p>
        </p:txBody>
      </p:sp>
      <p:sp>
        <p:nvSpPr>
          <p:cNvPr id="6" name="Marcador de pie de página 5">
            <a:extLst>
              <a:ext uri="{FF2B5EF4-FFF2-40B4-BE49-F238E27FC236}">
                <a16:creationId xmlns:a16="http://schemas.microsoft.com/office/drawing/2014/main" id="{B2D6F0EE-97E2-4A18-AA97-ED86B6F9A391}"/>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2F1C755D-9359-4CED-AA82-D883A279741B}"/>
              </a:ext>
            </a:extLst>
          </p:cNvPr>
          <p:cNvSpPr>
            <a:spLocks noGrp="1"/>
          </p:cNvSpPr>
          <p:nvPr>
            <p:ph type="sldNum" sz="quarter" idx="12"/>
          </p:nvPr>
        </p:nvSpPr>
        <p:spPr/>
        <p:txBody>
          <a:bodyPr/>
          <a:lstStyle/>
          <a:p>
            <a:fld id="{CA246108-127C-46C0-B749-01C07B1F5363}" type="slidenum">
              <a:rPr lang="es-ES" smtClean="0"/>
              <a:t>‹Nº›</a:t>
            </a:fld>
            <a:endParaRPr lang="es-ES"/>
          </a:p>
        </p:txBody>
      </p:sp>
    </p:spTree>
    <p:extLst>
      <p:ext uri="{BB962C8B-B14F-4D97-AF65-F5344CB8AC3E}">
        <p14:creationId xmlns:p14="http://schemas.microsoft.com/office/powerpoint/2010/main" val="40009854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79F1E8-1D9C-4260-84DA-B6654106224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A0387CC3-6CC8-4E48-96BB-99352509A49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2C22BFC1-591E-4A39-8673-FACC9D83E3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58A2A6C-49CE-4174-A78A-5121E10DC403}"/>
              </a:ext>
            </a:extLst>
          </p:cNvPr>
          <p:cNvSpPr>
            <a:spLocks noGrp="1"/>
          </p:cNvSpPr>
          <p:nvPr>
            <p:ph type="dt" sz="half" idx="10"/>
          </p:nvPr>
        </p:nvSpPr>
        <p:spPr/>
        <p:txBody>
          <a:bodyPr/>
          <a:lstStyle/>
          <a:p>
            <a:fld id="{0F1A7D83-AE89-43D6-9387-7D1BF561E65D}" type="datetimeFigureOut">
              <a:rPr lang="es-ES" smtClean="0"/>
              <a:t>20/06/2023</a:t>
            </a:fld>
            <a:endParaRPr lang="es-ES"/>
          </a:p>
        </p:txBody>
      </p:sp>
      <p:sp>
        <p:nvSpPr>
          <p:cNvPr id="6" name="Marcador de pie de página 5">
            <a:extLst>
              <a:ext uri="{FF2B5EF4-FFF2-40B4-BE49-F238E27FC236}">
                <a16:creationId xmlns:a16="http://schemas.microsoft.com/office/drawing/2014/main" id="{03C12500-E7D8-472C-8150-A012983A1A09}"/>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8D430851-D5BD-4747-A7D4-8489EC349E12}"/>
              </a:ext>
            </a:extLst>
          </p:cNvPr>
          <p:cNvSpPr>
            <a:spLocks noGrp="1"/>
          </p:cNvSpPr>
          <p:nvPr>
            <p:ph type="sldNum" sz="quarter" idx="12"/>
          </p:nvPr>
        </p:nvSpPr>
        <p:spPr/>
        <p:txBody>
          <a:bodyPr/>
          <a:lstStyle/>
          <a:p>
            <a:fld id="{CA246108-127C-46C0-B749-01C07B1F5363}" type="slidenum">
              <a:rPr lang="es-ES" smtClean="0"/>
              <a:t>‹Nº›</a:t>
            </a:fld>
            <a:endParaRPr lang="es-ES"/>
          </a:p>
        </p:txBody>
      </p:sp>
    </p:spTree>
    <p:extLst>
      <p:ext uri="{BB962C8B-B14F-4D97-AF65-F5344CB8AC3E}">
        <p14:creationId xmlns:p14="http://schemas.microsoft.com/office/powerpoint/2010/main" val="255627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6D61A2-7617-459E-9A6F-EA32D2BE6409}"/>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BBB4D4B2-0D57-497A-BBFF-529DF990196F}"/>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AA217A3-B724-4A45-AD62-7EB535423459}"/>
              </a:ext>
            </a:extLst>
          </p:cNvPr>
          <p:cNvSpPr>
            <a:spLocks noGrp="1"/>
          </p:cNvSpPr>
          <p:nvPr>
            <p:ph type="dt" sz="half" idx="10"/>
          </p:nvPr>
        </p:nvSpPr>
        <p:spPr/>
        <p:txBody>
          <a:bodyPr/>
          <a:lstStyle/>
          <a:p>
            <a:fld id="{0F1A7D83-AE89-43D6-9387-7D1BF561E65D}" type="datetimeFigureOut">
              <a:rPr lang="es-ES" smtClean="0"/>
              <a:t>20/06/2023</a:t>
            </a:fld>
            <a:endParaRPr lang="es-ES"/>
          </a:p>
        </p:txBody>
      </p:sp>
      <p:sp>
        <p:nvSpPr>
          <p:cNvPr id="5" name="Marcador de pie de página 4">
            <a:extLst>
              <a:ext uri="{FF2B5EF4-FFF2-40B4-BE49-F238E27FC236}">
                <a16:creationId xmlns:a16="http://schemas.microsoft.com/office/drawing/2014/main" id="{A26E2918-08D1-4EEF-A5A3-7211C464695F}"/>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72962ED6-A0A9-41D0-B38E-47138F835103}"/>
              </a:ext>
            </a:extLst>
          </p:cNvPr>
          <p:cNvSpPr>
            <a:spLocks noGrp="1"/>
          </p:cNvSpPr>
          <p:nvPr>
            <p:ph type="sldNum" sz="quarter" idx="12"/>
          </p:nvPr>
        </p:nvSpPr>
        <p:spPr/>
        <p:txBody>
          <a:bodyPr/>
          <a:lstStyle/>
          <a:p>
            <a:fld id="{CA246108-127C-46C0-B749-01C07B1F5363}" type="slidenum">
              <a:rPr lang="es-ES" smtClean="0"/>
              <a:t>‹Nº›</a:t>
            </a:fld>
            <a:endParaRPr lang="es-ES"/>
          </a:p>
        </p:txBody>
      </p:sp>
    </p:spTree>
    <p:extLst>
      <p:ext uri="{BB962C8B-B14F-4D97-AF65-F5344CB8AC3E}">
        <p14:creationId xmlns:p14="http://schemas.microsoft.com/office/powerpoint/2010/main" val="14297991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EA0F2AD-ABE5-4818-8FA2-16E42C745826}"/>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14884DDA-3189-43E7-8ECE-EB2B35635778}"/>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124A37B-41C0-43AB-A167-01847DBCCC4B}"/>
              </a:ext>
            </a:extLst>
          </p:cNvPr>
          <p:cNvSpPr>
            <a:spLocks noGrp="1"/>
          </p:cNvSpPr>
          <p:nvPr>
            <p:ph type="dt" sz="half" idx="10"/>
          </p:nvPr>
        </p:nvSpPr>
        <p:spPr/>
        <p:txBody>
          <a:bodyPr/>
          <a:lstStyle/>
          <a:p>
            <a:fld id="{0F1A7D83-AE89-43D6-9387-7D1BF561E65D}" type="datetimeFigureOut">
              <a:rPr lang="es-ES" smtClean="0"/>
              <a:t>20/06/2023</a:t>
            </a:fld>
            <a:endParaRPr lang="es-ES"/>
          </a:p>
        </p:txBody>
      </p:sp>
      <p:sp>
        <p:nvSpPr>
          <p:cNvPr id="5" name="Marcador de pie de página 4">
            <a:extLst>
              <a:ext uri="{FF2B5EF4-FFF2-40B4-BE49-F238E27FC236}">
                <a16:creationId xmlns:a16="http://schemas.microsoft.com/office/drawing/2014/main" id="{6BA6CDBD-12A0-44AE-828E-B11F994B33C3}"/>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DAEB13DF-9A30-495C-9164-A2859D79D919}"/>
              </a:ext>
            </a:extLst>
          </p:cNvPr>
          <p:cNvSpPr>
            <a:spLocks noGrp="1"/>
          </p:cNvSpPr>
          <p:nvPr>
            <p:ph type="sldNum" sz="quarter" idx="12"/>
          </p:nvPr>
        </p:nvSpPr>
        <p:spPr/>
        <p:txBody>
          <a:bodyPr/>
          <a:lstStyle/>
          <a:p>
            <a:fld id="{CA246108-127C-46C0-B749-01C07B1F5363}" type="slidenum">
              <a:rPr lang="es-ES" smtClean="0"/>
              <a:t>‹Nº›</a:t>
            </a:fld>
            <a:endParaRPr lang="es-ES"/>
          </a:p>
        </p:txBody>
      </p:sp>
    </p:spTree>
    <p:extLst>
      <p:ext uri="{BB962C8B-B14F-4D97-AF65-F5344CB8AC3E}">
        <p14:creationId xmlns:p14="http://schemas.microsoft.com/office/powerpoint/2010/main" val="1947949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E4E455D-60D1-42AC-A336-A2EEB6431C3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B79F2DF-C32F-49C4-95D1-88813D7DB1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A0F97DC-6950-4BF1-A2D4-A72A7576E1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1A7D83-AE89-43D6-9387-7D1BF561E65D}" type="datetimeFigureOut">
              <a:rPr lang="es-ES" smtClean="0"/>
              <a:t>20/06/2023</a:t>
            </a:fld>
            <a:endParaRPr lang="es-ES"/>
          </a:p>
        </p:txBody>
      </p:sp>
      <p:sp>
        <p:nvSpPr>
          <p:cNvPr id="5" name="Marcador de pie de página 4">
            <a:extLst>
              <a:ext uri="{FF2B5EF4-FFF2-40B4-BE49-F238E27FC236}">
                <a16:creationId xmlns:a16="http://schemas.microsoft.com/office/drawing/2014/main" id="{331E3F92-71C6-40B4-839A-E7A99862B8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7641897D-A381-4C7D-B04E-00686975F4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246108-127C-46C0-B749-01C07B1F5363}" type="slidenum">
              <a:rPr lang="es-ES" smtClean="0"/>
              <a:t>‹Nº›</a:t>
            </a:fld>
            <a:endParaRPr lang="es-ES"/>
          </a:p>
        </p:txBody>
      </p:sp>
    </p:spTree>
    <p:extLst>
      <p:ext uri="{BB962C8B-B14F-4D97-AF65-F5344CB8AC3E}">
        <p14:creationId xmlns:p14="http://schemas.microsoft.com/office/powerpoint/2010/main" val="19923861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oleObject" Target="../embeddings/oleObject3.bin"/><Relationship Id="rId13" Type="http://schemas.openxmlformats.org/officeDocument/2006/relationships/image" Target="../media/image19.emf"/><Relationship Id="rId3" Type="http://schemas.openxmlformats.org/officeDocument/2006/relationships/image" Target="../media/image11.emf"/><Relationship Id="rId7" Type="http://schemas.openxmlformats.org/officeDocument/2006/relationships/image" Target="../media/image16.emf"/><Relationship Id="rId12" Type="http://schemas.openxmlformats.org/officeDocument/2006/relationships/oleObject" Target="../embeddings/oleObject5.bin"/><Relationship Id="rId17" Type="http://schemas.openxmlformats.org/officeDocument/2006/relationships/image" Target="../media/image21.emf"/><Relationship Id="rId2" Type="http://schemas.openxmlformats.org/officeDocument/2006/relationships/notesSlide" Target="../notesSlides/notesSlide4.xml"/><Relationship Id="rId16" Type="http://schemas.openxmlformats.org/officeDocument/2006/relationships/oleObject" Target="../embeddings/oleObject7.bin"/><Relationship Id="rId1" Type="http://schemas.openxmlformats.org/officeDocument/2006/relationships/slideLayout" Target="../slideLayouts/slideLayout1.xml"/><Relationship Id="rId6" Type="http://schemas.openxmlformats.org/officeDocument/2006/relationships/oleObject" Target="../embeddings/oleObject2.bin"/><Relationship Id="rId11" Type="http://schemas.openxmlformats.org/officeDocument/2006/relationships/image" Target="../media/image18.emf"/><Relationship Id="rId5" Type="http://schemas.openxmlformats.org/officeDocument/2006/relationships/image" Target="../media/image15.emf"/><Relationship Id="rId15" Type="http://schemas.openxmlformats.org/officeDocument/2006/relationships/image" Target="../media/image20.emf"/><Relationship Id="rId10" Type="http://schemas.openxmlformats.org/officeDocument/2006/relationships/oleObject" Target="../embeddings/oleObject4.bin"/><Relationship Id="rId4" Type="http://schemas.openxmlformats.org/officeDocument/2006/relationships/oleObject" Target="../embeddings/oleObject1.bin"/><Relationship Id="rId9" Type="http://schemas.openxmlformats.org/officeDocument/2006/relationships/image" Target="../media/image17.emf"/><Relationship Id="rId14" Type="http://schemas.openxmlformats.org/officeDocument/2006/relationships/oleObject" Target="../embeddings/oleObject6.bin"/></Relationships>
</file>

<file path=ppt/slides/_rels/slide6.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oleObject" Target="../embeddings/oleObject8.bin"/><Relationship Id="rId7" Type="http://schemas.openxmlformats.org/officeDocument/2006/relationships/oleObject" Target="../embeddings/oleObject10.bin"/><Relationship Id="rId12" Type="http://schemas.openxmlformats.org/officeDocument/2006/relationships/image" Target="../media/image26.emf"/><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3.emf"/><Relationship Id="rId11" Type="http://schemas.openxmlformats.org/officeDocument/2006/relationships/oleObject" Target="../embeddings/oleObject12.bin"/><Relationship Id="rId5" Type="http://schemas.openxmlformats.org/officeDocument/2006/relationships/oleObject" Target="../embeddings/oleObject9.bin"/><Relationship Id="rId10" Type="http://schemas.openxmlformats.org/officeDocument/2006/relationships/image" Target="../media/image25.emf"/><Relationship Id="rId4" Type="http://schemas.openxmlformats.org/officeDocument/2006/relationships/image" Target="../media/image22.emf"/><Relationship Id="rId9" Type="http://schemas.openxmlformats.org/officeDocument/2006/relationships/oleObject" Target="../embeddings/oleObject11.bin"/></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9.wmf"/><Relationship Id="rId5" Type="http://schemas.openxmlformats.org/officeDocument/2006/relationships/oleObject" Target="../embeddings/oleObject14.bin"/><Relationship Id="rId4" Type="http://schemas.openxmlformats.org/officeDocument/2006/relationships/image" Target="../media/image28.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31.wmf"/><Relationship Id="rId5" Type="http://schemas.openxmlformats.org/officeDocument/2006/relationships/oleObject" Target="../embeddings/oleObject16.bin"/><Relationship Id="rId4" Type="http://schemas.openxmlformats.org/officeDocument/2006/relationships/image" Target="../media/image30.w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33.wmf"/><Relationship Id="rId5" Type="http://schemas.openxmlformats.org/officeDocument/2006/relationships/oleObject" Target="../embeddings/oleObject18.bin"/><Relationship Id="rId4" Type="http://schemas.openxmlformats.org/officeDocument/2006/relationships/image" Target="../media/image32.wmf"/></Relationships>
</file>

<file path=ppt/slides/_rels/slide13.xml.rels><?xml version="1.0" encoding="UTF-8" standalone="yes"?>
<Relationships xmlns="http://schemas.openxmlformats.org/package/2006/relationships"><Relationship Id="rId8" Type="http://schemas.openxmlformats.org/officeDocument/2006/relationships/image" Target="../media/image36.wmf"/><Relationship Id="rId3" Type="http://schemas.openxmlformats.org/officeDocument/2006/relationships/oleObject" Target="../embeddings/oleObject19.bin"/><Relationship Id="rId7" Type="http://schemas.openxmlformats.org/officeDocument/2006/relationships/oleObject" Target="../embeddings/oleObject21.bin"/><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5.wmf"/><Relationship Id="rId5" Type="http://schemas.openxmlformats.org/officeDocument/2006/relationships/oleObject" Target="../embeddings/oleObject20.bin"/><Relationship Id="rId4" Type="http://schemas.openxmlformats.org/officeDocument/2006/relationships/image" Target="../media/image34.w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38.wmf"/><Relationship Id="rId5" Type="http://schemas.openxmlformats.org/officeDocument/2006/relationships/oleObject" Target="../embeddings/oleObject23.bin"/><Relationship Id="rId4" Type="http://schemas.openxmlformats.org/officeDocument/2006/relationships/image" Target="../media/image37.w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40.wmf"/><Relationship Id="rId5" Type="http://schemas.openxmlformats.org/officeDocument/2006/relationships/oleObject" Target="../embeddings/oleObject25.bin"/><Relationship Id="rId4" Type="http://schemas.openxmlformats.org/officeDocument/2006/relationships/image" Target="../media/image39.w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42.wmf"/><Relationship Id="rId5" Type="http://schemas.openxmlformats.org/officeDocument/2006/relationships/oleObject" Target="../embeddings/oleObject27.bin"/><Relationship Id="rId4" Type="http://schemas.openxmlformats.org/officeDocument/2006/relationships/image" Target="../media/image41.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3.wmf"/></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4.wm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E931BBE-923D-0FBE-E53E-40CA08D600E2}"/>
              </a:ext>
            </a:extLst>
          </p:cNvPr>
          <p:cNvSpPr/>
          <p:nvPr/>
        </p:nvSpPr>
        <p:spPr>
          <a:xfrm>
            <a:off x="0" y="1516536"/>
            <a:ext cx="12192000" cy="4108704"/>
          </a:xfrm>
          <a:prstGeom prst="rect">
            <a:avLst/>
          </a:prstGeom>
          <a:solidFill>
            <a:srgbClr val="498392"/>
          </a:solidFill>
          <a:ln>
            <a:solidFill>
              <a:srgbClr val="E8EB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bg1"/>
              </a:solidFill>
            </a:endParaRPr>
          </a:p>
        </p:txBody>
      </p:sp>
      <p:sp>
        <p:nvSpPr>
          <p:cNvPr id="6" name="CuadroTexto 5">
            <a:extLst>
              <a:ext uri="{FF2B5EF4-FFF2-40B4-BE49-F238E27FC236}">
                <a16:creationId xmlns:a16="http://schemas.microsoft.com/office/drawing/2014/main" id="{9EBA58FB-08E0-74B9-9377-D19A05136E0D}"/>
              </a:ext>
            </a:extLst>
          </p:cNvPr>
          <p:cNvSpPr txBox="1"/>
          <p:nvPr/>
        </p:nvSpPr>
        <p:spPr>
          <a:xfrm>
            <a:off x="193544" y="2099880"/>
            <a:ext cx="11804905" cy="2585323"/>
          </a:xfrm>
          <a:prstGeom prst="rect">
            <a:avLst/>
          </a:prstGeom>
          <a:noFill/>
        </p:spPr>
        <p:txBody>
          <a:bodyPr wrap="square">
            <a:spAutoFit/>
          </a:bodyPr>
          <a:lstStyle/>
          <a:p>
            <a:pPr algn="ctr"/>
            <a:r>
              <a:rPr lang="es-ES" sz="5400" b="1" i="0" u="none" strike="noStrike" baseline="0" dirty="0">
                <a:solidFill>
                  <a:schemeClr val="bg1"/>
                </a:solidFill>
                <a:latin typeface="Bahnschrift SemiBold" panose="020B0502040204020203" pitchFamily="34" charset="0"/>
              </a:rPr>
              <a:t>Estudio de la estructura superficial para la revalorización electroquímica de la biomasa</a:t>
            </a:r>
            <a:endParaRPr lang="es-ES" sz="5400" dirty="0"/>
          </a:p>
        </p:txBody>
      </p:sp>
      <p:pic>
        <p:nvPicPr>
          <p:cNvPr id="7" name="Imagen 6" descr="Imagen que contiene Logotipo&#10;&#10;Descripción generada automáticamente">
            <a:extLst>
              <a:ext uri="{FF2B5EF4-FFF2-40B4-BE49-F238E27FC236}">
                <a16:creationId xmlns:a16="http://schemas.microsoft.com/office/drawing/2014/main" id="{6F9E908F-B888-7779-2172-D1950AC761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095" y="419545"/>
            <a:ext cx="3608708" cy="612799"/>
          </a:xfrm>
          <a:prstGeom prst="rect">
            <a:avLst/>
          </a:prstGeom>
        </p:spPr>
      </p:pic>
      <p:pic>
        <p:nvPicPr>
          <p:cNvPr id="8" name="Picture 2" descr="INSTITUTO UNIVERSITARIO DE ELECTROQUÍMICA MEMORIA 2012">
            <a:extLst>
              <a:ext uri="{FF2B5EF4-FFF2-40B4-BE49-F238E27FC236}">
                <a16:creationId xmlns:a16="http://schemas.microsoft.com/office/drawing/2014/main" id="{8AF6432B-BFA0-DF34-12DE-0F17A501567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76" t="2722" r="1260" b="5133"/>
          <a:stretch/>
        </p:blipFill>
        <p:spPr bwMode="auto">
          <a:xfrm>
            <a:off x="8718115" y="306243"/>
            <a:ext cx="2986724" cy="842804"/>
          </a:xfrm>
          <a:prstGeom prst="rect">
            <a:avLst/>
          </a:prstGeom>
          <a:noFill/>
          <a:extLst>
            <a:ext uri="{909E8E84-426E-40DD-AFC4-6F175D3DCCD1}">
              <a14:hiddenFill xmlns:a14="http://schemas.microsoft.com/office/drawing/2010/main">
                <a:solidFill>
                  <a:srgbClr val="FFFFFF"/>
                </a:solidFill>
              </a14:hiddenFill>
            </a:ext>
          </a:extLst>
        </p:spPr>
      </p:pic>
      <p:sp>
        <p:nvSpPr>
          <p:cNvPr id="11" name="CuadroTexto 10">
            <a:extLst>
              <a:ext uri="{FF2B5EF4-FFF2-40B4-BE49-F238E27FC236}">
                <a16:creationId xmlns:a16="http://schemas.microsoft.com/office/drawing/2014/main" id="{882F52CE-B805-F41E-4811-E2CA8F4A88C3}"/>
              </a:ext>
            </a:extLst>
          </p:cNvPr>
          <p:cNvSpPr txBox="1"/>
          <p:nvPr/>
        </p:nvSpPr>
        <p:spPr>
          <a:xfrm>
            <a:off x="193547" y="5799018"/>
            <a:ext cx="11804905" cy="830997"/>
          </a:xfrm>
          <a:prstGeom prst="rect">
            <a:avLst/>
          </a:prstGeom>
          <a:noFill/>
        </p:spPr>
        <p:txBody>
          <a:bodyPr wrap="square">
            <a:spAutoFit/>
          </a:bodyPr>
          <a:lstStyle/>
          <a:p>
            <a:pPr algn="ctr"/>
            <a:r>
              <a:rPr lang="es-ES" sz="2400" b="1" dirty="0">
                <a:solidFill>
                  <a:srgbClr val="498392"/>
                </a:solidFill>
                <a:latin typeface="Bahnschrift" panose="020B0502040204020203" pitchFamily="34" charset="0"/>
              </a:rPr>
              <a:t>Doctorado en “Electroquímica. Ciencia y Tecnología”, dirigido por Enrique Herrero Rodríguez y Rosa María Arán </a:t>
            </a:r>
            <a:r>
              <a:rPr lang="es-ES" sz="2400" b="1" dirty="0" err="1">
                <a:solidFill>
                  <a:srgbClr val="498392"/>
                </a:solidFill>
                <a:latin typeface="Bahnschrift" panose="020B0502040204020203" pitchFamily="34" charset="0"/>
              </a:rPr>
              <a:t>Ais</a:t>
            </a:r>
            <a:endParaRPr lang="es-ES" sz="2400" b="1" dirty="0">
              <a:solidFill>
                <a:srgbClr val="498392"/>
              </a:solidFill>
              <a:latin typeface="Bahnschrift" panose="020B0502040204020203" pitchFamily="34" charset="0"/>
            </a:endParaRPr>
          </a:p>
        </p:txBody>
      </p:sp>
      <p:sp>
        <p:nvSpPr>
          <p:cNvPr id="13" name="CuadroTexto 12">
            <a:extLst>
              <a:ext uri="{FF2B5EF4-FFF2-40B4-BE49-F238E27FC236}">
                <a16:creationId xmlns:a16="http://schemas.microsoft.com/office/drawing/2014/main" id="{48041E21-EF19-5981-4C05-30EDEDFF1F9C}"/>
              </a:ext>
            </a:extLst>
          </p:cNvPr>
          <p:cNvSpPr txBox="1"/>
          <p:nvPr/>
        </p:nvSpPr>
        <p:spPr>
          <a:xfrm>
            <a:off x="4021634" y="4927299"/>
            <a:ext cx="4148727" cy="523220"/>
          </a:xfrm>
          <a:prstGeom prst="rect">
            <a:avLst/>
          </a:prstGeom>
          <a:noFill/>
        </p:spPr>
        <p:txBody>
          <a:bodyPr wrap="square">
            <a:spAutoFit/>
          </a:bodyPr>
          <a:lstStyle/>
          <a:p>
            <a:pPr algn="ctr"/>
            <a:r>
              <a:rPr lang="es-ES" sz="2800" b="1" dirty="0">
                <a:solidFill>
                  <a:schemeClr val="bg1"/>
                </a:solidFill>
                <a:latin typeface="Bahnschrift" panose="020B0502040204020203" pitchFamily="34" charset="0"/>
              </a:rPr>
              <a:t>Lorena Chico Mesa</a:t>
            </a:r>
          </a:p>
        </p:txBody>
      </p:sp>
      <p:sp>
        <p:nvSpPr>
          <p:cNvPr id="12" name="Rectángulo: esquinas redondeadas 11">
            <a:extLst>
              <a:ext uri="{FF2B5EF4-FFF2-40B4-BE49-F238E27FC236}">
                <a16:creationId xmlns:a16="http://schemas.microsoft.com/office/drawing/2014/main" id="{164AE9DC-9DBC-4FBE-8CCA-9939B3A68A33}"/>
              </a:ext>
            </a:extLst>
          </p:cNvPr>
          <p:cNvSpPr/>
          <p:nvPr/>
        </p:nvSpPr>
        <p:spPr>
          <a:xfrm>
            <a:off x="4394054" y="1293657"/>
            <a:ext cx="3403889" cy="513583"/>
          </a:xfrm>
          <a:prstGeom prst="roundRect">
            <a:avLst/>
          </a:prstGeom>
          <a:solidFill>
            <a:srgbClr val="D9ECEF"/>
          </a:solidFill>
          <a:ln w="7620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CuadroTexto 13">
            <a:extLst>
              <a:ext uri="{FF2B5EF4-FFF2-40B4-BE49-F238E27FC236}">
                <a16:creationId xmlns:a16="http://schemas.microsoft.com/office/drawing/2014/main" id="{B4DBBD45-ADA9-482E-9FA8-3A5D72B207BB}"/>
              </a:ext>
            </a:extLst>
          </p:cNvPr>
          <p:cNvSpPr txBox="1"/>
          <p:nvPr/>
        </p:nvSpPr>
        <p:spPr>
          <a:xfrm>
            <a:off x="4546684" y="1313422"/>
            <a:ext cx="3098626" cy="461665"/>
          </a:xfrm>
          <a:prstGeom prst="rect">
            <a:avLst/>
          </a:prstGeom>
          <a:noFill/>
        </p:spPr>
        <p:txBody>
          <a:bodyPr wrap="square">
            <a:spAutoFit/>
          </a:bodyPr>
          <a:lstStyle/>
          <a:p>
            <a:r>
              <a:rPr lang="es-ES" sz="2400" b="1" i="0" u="none" strike="noStrike" baseline="0" dirty="0">
                <a:solidFill>
                  <a:srgbClr val="498392"/>
                </a:solidFill>
                <a:latin typeface="Bahnschrift SemiBold" panose="020B0502040204020203" pitchFamily="34" charset="0"/>
              </a:rPr>
              <a:t>Plan de Investigación</a:t>
            </a:r>
            <a:endParaRPr lang="es-ES" sz="2400" dirty="0">
              <a:solidFill>
                <a:srgbClr val="498392"/>
              </a:solidFill>
            </a:endParaRPr>
          </a:p>
        </p:txBody>
      </p:sp>
    </p:spTree>
    <p:extLst>
      <p:ext uri="{BB962C8B-B14F-4D97-AF65-F5344CB8AC3E}">
        <p14:creationId xmlns:p14="http://schemas.microsoft.com/office/powerpoint/2010/main" val="7569877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7" name="Marcador de contenido 6">
            <a:extLst>
              <a:ext uri="{FF2B5EF4-FFF2-40B4-BE49-F238E27FC236}">
                <a16:creationId xmlns:a16="http://schemas.microsoft.com/office/drawing/2014/main" id="{2C84676A-365D-4089-B8CB-58F7A29B7650}"/>
              </a:ext>
            </a:extLst>
          </p:cNvPr>
          <p:cNvSpPr>
            <a:spLocks noGrp="1"/>
          </p:cNvSpPr>
          <p:nvPr>
            <p:ph idx="1"/>
          </p:nvPr>
        </p:nvSpPr>
        <p:spPr>
          <a:xfrm>
            <a:off x="4447031" y="926583"/>
            <a:ext cx="7513984" cy="4857336"/>
          </a:xfrm>
        </p:spPr>
        <p:txBody>
          <a:bodyPr>
            <a:normAutofit fontScale="92500" lnSpcReduction="20000"/>
          </a:bodyPr>
          <a:lstStyle/>
          <a:p>
            <a:pPr marL="514350" indent="-514350">
              <a:lnSpc>
                <a:spcPct val="150000"/>
              </a:lnSpc>
              <a:buAutoNum type="arabicPeriod"/>
            </a:pPr>
            <a:r>
              <a:rPr lang="es-ES" b="1" dirty="0">
                <a:solidFill>
                  <a:srgbClr val="CEE7EA"/>
                </a:solidFill>
                <a:latin typeface="Bahnschrift" panose="020B0502040204020203" pitchFamily="34" charset="0"/>
              </a:rPr>
              <a:t>Antecedentes y estado actual del tema</a:t>
            </a:r>
          </a:p>
          <a:p>
            <a:pPr marL="514350" indent="-514350">
              <a:lnSpc>
                <a:spcPct val="150000"/>
              </a:lnSpc>
              <a:buAutoNum type="arabicPeriod"/>
            </a:pPr>
            <a:r>
              <a:rPr lang="es-ES" b="1" dirty="0">
                <a:solidFill>
                  <a:srgbClr val="CEE7EA"/>
                </a:solidFill>
                <a:latin typeface="Bahnschrift" panose="020B0502040204020203" pitchFamily="34" charset="0"/>
              </a:rPr>
              <a:t>Metodología, hipótesis y planificación temporal</a:t>
            </a:r>
          </a:p>
          <a:p>
            <a:pPr marL="514350" indent="-514350">
              <a:lnSpc>
                <a:spcPct val="150000"/>
              </a:lnSpc>
              <a:buAutoNum type="arabicPeriod"/>
            </a:pPr>
            <a:r>
              <a:rPr lang="es-ES" b="1" dirty="0">
                <a:solidFill>
                  <a:srgbClr val="CEE7EA"/>
                </a:solidFill>
                <a:latin typeface="Bahnschrift" panose="020B0502040204020203" pitchFamily="34" charset="0"/>
              </a:rPr>
              <a:t>Resultados preliminares</a:t>
            </a:r>
          </a:p>
          <a:p>
            <a:pPr marL="457200" lvl="1" indent="0">
              <a:lnSpc>
                <a:spcPct val="150000"/>
              </a:lnSpc>
              <a:buNone/>
            </a:pPr>
            <a:r>
              <a:rPr lang="es-ES" sz="2800" b="1" dirty="0">
                <a:solidFill>
                  <a:srgbClr val="CEE7EA"/>
                </a:solidFill>
                <a:latin typeface="Bahnschrift" panose="020B0502040204020203" pitchFamily="34" charset="0"/>
              </a:rPr>
              <a:t>3.1. Oxidación del </a:t>
            </a:r>
            <a:r>
              <a:rPr lang="es-ES" sz="2800" b="1" dirty="0" err="1">
                <a:solidFill>
                  <a:srgbClr val="CEE7EA"/>
                </a:solidFill>
                <a:latin typeface="Bahnschrift" panose="020B0502040204020203" pitchFamily="34" charset="0"/>
              </a:rPr>
              <a:t>hidroximetilfurfural</a:t>
            </a:r>
            <a:r>
              <a:rPr lang="es-ES" sz="2800" b="1" dirty="0">
                <a:solidFill>
                  <a:srgbClr val="CEE7EA"/>
                </a:solidFill>
                <a:latin typeface="Bahnschrift" panose="020B0502040204020203" pitchFamily="34" charset="0"/>
              </a:rPr>
              <a:t> </a:t>
            </a:r>
          </a:p>
          <a:p>
            <a:pPr marL="457200" lvl="1" indent="0">
              <a:lnSpc>
                <a:spcPct val="150000"/>
              </a:lnSpc>
              <a:buNone/>
            </a:pPr>
            <a:r>
              <a:rPr lang="es-ES" sz="2800" b="1" dirty="0">
                <a:solidFill>
                  <a:srgbClr val="CEE7EA"/>
                </a:solidFill>
                <a:latin typeface="Bahnschrift" panose="020B0502040204020203" pitchFamily="34" charset="0"/>
              </a:rPr>
              <a:t>3.2. Oxidación del </a:t>
            </a:r>
            <a:r>
              <a:rPr lang="es-ES" sz="2800" b="1" dirty="0" err="1">
                <a:solidFill>
                  <a:srgbClr val="CEE7EA"/>
                </a:solidFill>
                <a:latin typeface="Bahnschrift" panose="020B0502040204020203" pitchFamily="34" charset="0"/>
              </a:rPr>
              <a:t>furfural</a:t>
            </a:r>
            <a:endParaRPr lang="es-ES" sz="2800" b="1" dirty="0">
              <a:solidFill>
                <a:srgbClr val="CEE7EA"/>
              </a:solidFill>
              <a:latin typeface="Bahnschrift" panose="020B0502040204020203" pitchFamily="34" charset="0"/>
            </a:endParaRPr>
          </a:p>
          <a:p>
            <a:pPr marL="457200" lvl="1" indent="0">
              <a:lnSpc>
                <a:spcPct val="150000"/>
              </a:lnSpc>
              <a:buNone/>
            </a:pPr>
            <a:r>
              <a:rPr lang="es-ES" sz="2800" b="1" i="1" dirty="0">
                <a:solidFill>
                  <a:srgbClr val="CEE7EA"/>
                </a:solidFill>
                <a:latin typeface="Bahnschrift" panose="020B0502040204020203" pitchFamily="34" charset="0"/>
              </a:rPr>
              <a:t>3.3. Reducción del </a:t>
            </a:r>
            <a:r>
              <a:rPr lang="es-ES" sz="2800" b="1" i="1" dirty="0" err="1">
                <a:solidFill>
                  <a:srgbClr val="CEE7EA"/>
                </a:solidFill>
                <a:latin typeface="Bahnschrift" panose="020B0502040204020203" pitchFamily="34" charset="0"/>
              </a:rPr>
              <a:t>hidroximetilfurfural</a:t>
            </a:r>
            <a:endParaRPr lang="es-ES" sz="2800" b="1" i="1" dirty="0">
              <a:solidFill>
                <a:srgbClr val="CEE7EA"/>
              </a:solidFill>
              <a:latin typeface="Bahnschrift" panose="020B0502040204020203" pitchFamily="34" charset="0"/>
            </a:endParaRPr>
          </a:p>
          <a:p>
            <a:pPr marL="514350" indent="-514350">
              <a:lnSpc>
                <a:spcPct val="150000"/>
              </a:lnSpc>
              <a:buFont typeface="+mj-lt"/>
              <a:buAutoNum type="arabicPeriod"/>
            </a:pPr>
            <a:r>
              <a:rPr lang="es-ES" b="1" dirty="0">
                <a:solidFill>
                  <a:srgbClr val="CEE7EA"/>
                </a:solidFill>
                <a:latin typeface="Bahnschrift" panose="020B0502040204020203" pitchFamily="34" charset="0"/>
              </a:rPr>
              <a:t>Impacto esperado</a:t>
            </a:r>
          </a:p>
          <a:p>
            <a:endParaRPr lang="es-ES" b="1" dirty="0">
              <a:solidFill>
                <a:srgbClr val="CEE7EA"/>
              </a:solidFill>
            </a:endParaRPr>
          </a:p>
        </p:txBody>
      </p:sp>
      <p:sp>
        <p:nvSpPr>
          <p:cNvPr id="4" name="Rectángulo 3">
            <a:extLst>
              <a:ext uri="{FF2B5EF4-FFF2-40B4-BE49-F238E27FC236}">
                <a16:creationId xmlns:a16="http://schemas.microsoft.com/office/drawing/2014/main" id="{6C9AFE03-BD89-48BB-8427-3F5F9C83E033}"/>
              </a:ext>
            </a:extLst>
          </p:cNvPr>
          <p:cNvSpPr/>
          <p:nvPr/>
        </p:nvSpPr>
        <p:spPr>
          <a:xfrm>
            <a:off x="0" y="0"/>
            <a:ext cx="4130040" cy="6858000"/>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CuadroTexto 4">
            <a:extLst>
              <a:ext uri="{FF2B5EF4-FFF2-40B4-BE49-F238E27FC236}">
                <a16:creationId xmlns:a16="http://schemas.microsoft.com/office/drawing/2014/main" id="{37DB2A4F-7D98-4EFB-97EF-055E468F3ABA}"/>
              </a:ext>
            </a:extLst>
          </p:cNvPr>
          <p:cNvSpPr txBox="1"/>
          <p:nvPr/>
        </p:nvSpPr>
        <p:spPr>
          <a:xfrm>
            <a:off x="1055439" y="2893586"/>
            <a:ext cx="2019161" cy="923330"/>
          </a:xfrm>
          <a:prstGeom prst="rect">
            <a:avLst/>
          </a:prstGeom>
          <a:noFill/>
        </p:spPr>
        <p:txBody>
          <a:bodyPr wrap="square">
            <a:spAutoFit/>
          </a:bodyPr>
          <a:lstStyle/>
          <a:p>
            <a:pPr algn="l"/>
            <a:r>
              <a:rPr lang="es-ES" sz="5400" b="1" dirty="0">
                <a:solidFill>
                  <a:srgbClr val="575E71"/>
                </a:solidFill>
                <a:latin typeface="Bahnschrift" panose="020B0502040204020203" pitchFamily="34" charset="0"/>
              </a:rPr>
              <a:t>Índice</a:t>
            </a:r>
          </a:p>
        </p:txBody>
      </p:sp>
    </p:spTree>
    <p:extLst>
      <p:ext uri="{BB962C8B-B14F-4D97-AF65-F5344CB8AC3E}">
        <p14:creationId xmlns:p14="http://schemas.microsoft.com/office/powerpoint/2010/main" val="585247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46" name="Rectángulo: esquinas redondeadas 45">
            <a:extLst>
              <a:ext uri="{FF2B5EF4-FFF2-40B4-BE49-F238E27FC236}">
                <a16:creationId xmlns:a16="http://schemas.microsoft.com/office/drawing/2014/main" id="{E508C5FC-0A07-49C2-B2ED-A9A75361762C}"/>
              </a:ext>
            </a:extLst>
          </p:cNvPr>
          <p:cNvSpPr/>
          <p:nvPr/>
        </p:nvSpPr>
        <p:spPr>
          <a:xfrm>
            <a:off x="416233" y="1517653"/>
            <a:ext cx="4216728" cy="1678413"/>
          </a:xfrm>
          <a:prstGeom prst="roundRect">
            <a:avLst/>
          </a:prstGeom>
          <a:solidFill>
            <a:srgbClr val="D9ECEF"/>
          </a:solidFill>
          <a:ln w="7620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Rectángulo 42">
            <a:extLst>
              <a:ext uri="{FF2B5EF4-FFF2-40B4-BE49-F238E27FC236}">
                <a16:creationId xmlns:a16="http://schemas.microsoft.com/office/drawing/2014/main" id="{19AA87E3-9C8A-4E16-9A0D-4A8336FCAC2F}"/>
              </a:ext>
            </a:extLst>
          </p:cNvPr>
          <p:cNvSpPr/>
          <p:nvPr/>
        </p:nvSpPr>
        <p:spPr>
          <a:xfrm>
            <a:off x="5138436" y="1463988"/>
            <a:ext cx="6334231" cy="4936981"/>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30">
            <a:extLst>
              <a:ext uri="{FF2B5EF4-FFF2-40B4-BE49-F238E27FC236}">
                <a16:creationId xmlns:a16="http://schemas.microsoft.com/office/drawing/2014/main" id="{8552971D-336A-4F38-B4D4-335C9572A9D8}"/>
              </a:ext>
            </a:extLst>
          </p:cNvPr>
          <p:cNvSpPr/>
          <p:nvPr/>
        </p:nvSpPr>
        <p:spPr>
          <a:xfrm>
            <a:off x="0" y="-147546"/>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475179" y="84970"/>
            <a:ext cx="11238701"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Antecedentes y estado actual del tema</a:t>
            </a:r>
          </a:p>
        </p:txBody>
      </p:sp>
      <p:sp>
        <p:nvSpPr>
          <p:cNvPr id="30" name="CuadroTexto 29">
            <a:extLst>
              <a:ext uri="{FF2B5EF4-FFF2-40B4-BE49-F238E27FC236}">
                <a16:creationId xmlns:a16="http://schemas.microsoft.com/office/drawing/2014/main" id="{9A40B10D-2AC9-4507-9DF7-7A1F1F57A677}"/>
              </a:ext>
            </a:extLst>
          </p:cNvPr>
          <p:cNvSpPr txBox="1"/>
          <p:nvPr/>
        </p:nvSpPr>
        <p:spPr>
          <a:xfrm>
            <a:off x="548397" y="5614828"/>
            <a:ext cx="2180563" cy="646331"/>
          </a:xfrm>
          <a:prstGeom prst="rect">
            <a:avLst/>
          </a:prstGeom>
          <a:noFill/>
        </p:spPr>
        <p:txBody>
          <a:bodyPr wrap="square">
            <a:spAutoFit/>
          </a:bodyPr>
          <a:lstStyle/>
          <a:p>
            <a:pPr algn="just"/>
            <a:r>
              <a:rPr lang="es-ES" sz="1200" b="1" dirty="0">
                <a:solidFill>
                  <a:srgbClr val="D9ECEF"/>
                </a:solidFill>
                <a:latin typeface="Bahnschrift" panose="020B0502040204020203" pitchFamily="34" charset="0"/>
              </a:rPr>
              <a:t>Los furanos se obtienen a partir de la lignocelulosa, el tipo más común de biomasa.</a:t>
            </a:r>
            <a:endParaRPr lang="es-ES" sz="1200" dirty="0">
              <a:solidFill>
                <a:srgbClr val="D9ECEF"/>
              </a:solidFill>
              <a:latin typeface="Bahnschrift" panose="020B0502040204020203" pitchFamily="34" charset="0"/>
            </a:endParaRPr>
          </a:p>
        </p:txBody>
      </p:sp>
      <p:sp>
        <p:nvSpPr>
          <p:cNvPr id="45" name="CuadroTexto 44">
            <a:extLst>
              <a:ext uri="{FF2B5EF4-FFF2-40B4-BE49-F238E27FC236}">
                <a16:creationId xmlns:a16="http://schemas.microsoft.com/office/drawing/2014/main" id="{F22514C2-B2F4-4D65-B83F-6E2628EC2470}"/>
              </a:ext>
            </a:extLst>
          </p:cNvPr>
          <p:cNvSpPr txBox="1"/>
          <p:nvPr/>
        </p:nvSpPr>
        <p:spPr>
          <a:xfrm>
            <a:off x="524161" y="1626386"/>
            <a:ext cx="3959548" cy="1477328"/>
          </a:xfrm>
          <a:prstGeom prst="rect">
            <a:avLst/>
          </a:prstGeom>
          <a:noFill/>
        </p:spPr>
        <p:txBody>
          <a:bodyPr wrap="square">
            <a:spAutoFit/>
          </a:bodyPr>
          <a:lstStyle/>
          <a:p>
            <a:pPr algn="just"/>
            <a:r>
              <a:rPr lang="es-ES" b="1" dirty="0">
                <a:solidFill>
                  <a:srgbClr val="575E71"/>
                </a:solidFill>
                <a:latin typeface="Bahnschrift" panose="020B0502040204020203" pitchFamily="34" charset="0"/>
              </a:rPr>
              <a:t>Las moléculas basadas en carbono que forman parte de la biomasa pueden transformarse en productos de valor añadido mediante reacciones electroquímicas.</a:t>
            </a:r>
            <a:endParaRPr lang="es-ES" dirty="0">
              <a:solidFill>
                <a:srgbClr val="575E71"/>
              </a:solidFill>
              <a:latin typeface="Bahnschrift" panose="020B0502040204020203" pitchFamily="34" charset="0"/>
            </a:endParaRPr>
          </a:p>
        </p:txBody>
      </p:sp>
      <p:sp>
        <p:nvSpPr>
          <p:cNvPr id="47" name="CuadroTexto 46">
            <a:extLst>
              <a:ext uri="{FF2B5EF4-FFF2-40B4-BE49-F238E27FC236}">
                <a16:creationId xmlns:a16="http://schemas.microsoft.com/office/drawing/2014/main" id="{25DB157C-B0B3-40AD-8439-723BC364FFF5}"/>
              </a:ext>
            </a:extLst>
          </p:cNvPr>
          <p:cNvSpPr txBox="1"/>
          <p:nvPr/>
        </p:nvSpPr>
        <p:spPr>
          <a:xfrm>
            <a:off x="11722250" y="6249810"/>
            <a:ext cx="348293" cy="523220"/>
          </a:xfrm>
          <a:prstGeom prst="rect">
            <a:avLst/>
          </a:prstGeom>
          <a:noFill/>
        </p:spPr>
        <p:txBody>
          <a:bodyPr wrap="square">
            <a:spAutoFit/>
          </a:bodyPr>
          <a:lstStyle/>
          <a:p>
            <a:pPr algn="just"/>
            <a:r>
              <a:rPr lang="es-ES" sz="2800" b="1" dirty="0">
                <a:latin typeface="Bahnschrift" panose="020B0502040204020203" pitchFamily="34" charset="0"/>
              </a:rPr>
              <a:t>1</a:t>
            </a:r>
            <a:endParaRPr lang="es-ES" sz="2800" dirty="0">
              <a:latin typeface="Bahnschrift" panose="020B0502040204020203" pitchFamily="34" charset="0"/>
            </a:endParaRPr>
          </a:p>
        </p:txBody>
      </p:sp>
      <p:pic>
        <p:nvPicPr>
          <p:cNvPr id="3" name="Imagen 2">
            <a:extLst>
              <a:ext uri="{FF2B5EF4-FFF2-40B4-BE49-F238E27FC236}">
                <a16:creationId xmlns:a16="http://schemas.microsoft.com/office/drawing/2014/main" id="{ED70701F-6C73-419C-9C60-470F3E78C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22401" y="1702192"/>
            <a:ext cx="962976" cy="962976"/>
          </a:xfrm>
          <a:prstGeom prst="rect">
            <a:avLst/>
          </a:prstGeom>
        </p:spPr>
      </p:pic>
      <p:pic>
        <p:nvPicPr>
          <p:cNvPr id="5" name="Imagen 4">
            <a:extLst>
              <a:ext uri="{FF2B5EF4-FFF2-40B4-BE49-F238E27FC236}">
                <a16:creationId xmlns:a16="http://schemas.microsoft.com/office/drawing/2014/main" id="{F14E617F-9BF0-41F9-ADE4-DE4FEF6A65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79656" y="1662934"/>
            <a:ext cx="962976" cy="962976"/>
          </a:xfrm>
          <a:prstGeom prst="rect">
            <a:avLst/>
          </a:prstGeom>
        </p:spPr>
      </p:pic>
      <p:sp>
        <p:nvSpPr>
          <p:cNvPr id="48" name="CuadroTexto 47">
            <a:extLst>
              <a:ext uri="{FF2B5EF4-FFF2-40B4-BE49-F238E27FC236}">
                <a16:creationId xmlns:a16="http://schemas.microsoft.com/office/drawing/2014/main" id="{2A92C6A0-8DB6-45DC-8BC2-881F82C6CA8F}"/>
              </a:ext>
            </a:extLst>
          </p:cNvPr>
          <p:cNvSpPr txBox="1"/>
          <p:nvPr/>
        </p:nvSpPr>
        <p:spPr>
          <a:xfrm>
            <a:off x="5153325" y="2745375"/>
            <a:ext cx="2101127"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Residuos de biomasa</a:t>
            </a:r>
            <a:endParaRPr lang="es-ES" sz="1600" dirty="0">
              <a:solidFill>
                <a:srgbClr val="575E71"/>
              </a:solidFill>
              <a:latin typeface="Bahnschrift" panose="020B0502040204020203" pitchFamily="34" charset="0"/>
            </a:endParaRPr>
          </a:p>
        </p:txBody>
      </p:sp>
      <p:sp>
        <p:nvSpPr>
          <p:cNvPr id="49" name="CuadroTexto 48">
            <a:extLst>
              <a:ext uri="{FF2B5EF4-FFF2-40B4-BE49-F238E27FC236}">
                <a16:creationId xmlns:a16="http://schemas.microsoft.com/office/drawing/2014/main" id="{5E59E3C0-3057-47F0-9CB4-6DF3DCF6C786}"/>
              </a:ext>
            </a:extLst>
          </p:cNvPr>
          <p:cNvSpPr txBox="1"/>
          <p:nvPr/>
        </p:nvSpPr>
        <p:spPr>
          <a:xfrm>
            <a:off x="7575326" y="2829227"/>
            <a:ext cx="1910022" cy="338554"/>
          </a:xfrm>
          <a:prstGeom prst="rect">
            <a:avLst/>
          </a:prstGeom>
          <a:noFill/>
        </p:spPr>
        <p:txBody>
          <a:bodyPr wrap="square">
            <a:spAutoFit/>
          </a:bodyPr>
          <a:lstStyle/>
          <a:p>
            <a:pPr algn="just"/>
            <a:r>
              <a:rPr lang="es-ES" sz="1600" b="1" dirty="0">
                <a:solidFill>
                  <a:srgbClr val="575E71"/>
                </a:solidFill>
                <a:latin typeface="Bahnschrift" panose="020B0502040204020203" pitchFamily="34" charset="0"/>
              </a:rPr>
              <a:t>Energía renovable</a:t>
            </a:r>
            <a:endParaRPr lang="es-ES" sz="1600" dirty="0">
              <a:solidFill>
                <a:srgbClr val="575E71"/>
              </a:solidFill>
              <a:latin typeface="Bahnschrift" panose="020B0502040204020203" pitchFamily="34" charset="0"/>
            </a:endParaRPr>
          </a:p>
        </p:txBody>
      </p:sp>
      <p:cxnSp>
        <p:nvCxnSpPr>
          <p:cNvPr id="50" name="Conector recto de flecha 49">
            <a:extLst>
              <a:ext uri="{FF2B5EF4-FFF2-40B4-BE49-F238E27FC236}">
                <a16:creationId xmlns:a16="http://schemas.microsoft.com/office/drawing/2014/main" id="{3F0E3D89-BAC9-4452-97CD-88E3D3C5DE18}"/>
              </a:ext>
            </a:extLst>
          </p:cNvPr>
          <p:cNvCxnSpPr>
            <a:cxnSpLocks/>
          </p:cNvCxnSpPr>
          <p:nvPr/>
        </p:nvCxnSpPr>
        <p:spPr>
          <a:xfrm>
            <a:off x="6168915" y="3369664"/>
            <a:ext cx="0" cy="888452"/>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1" name="CuadroTexto 50">
            <a:extLst>
              <a:ext uri="{FF2B5EF4-FFF2-40B4-BE49-F238E27FC236}">
                <a16:creationId xmlns:a16="http://schemas.microsoft.com/office/drawing/2014/main" id="{8E56E3E3-CADF-4470-A9CA-8ED7DB302FC9}"/>
              </a:ext>
            </a:extLst>
          </p:cNvPr>
          <p:cNvSpPr txBox="1"/>
          <p:nvPr/>
        </p:nvSpPr>
        <p:spPr>
          <a:xfrm>
            <a:off x="5300862" y="5502793"/>
            <a:ext cx="1918616"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Deconstrucción en una biorrefinería</a:t>
            </a:r>
            <a:endParaRPr lang="es-ES" sz="1600" dirty="0">
              <a:solidFill>
                <a:srgbClr val="575E71"/>
              </a:solidFill>
              <a:latin typeface="Bahnschrift" panose="020B0502040204020203" pitchFamily="34" charset="0"/>
            </a:endParaRPr>
          </a:p>
        </p:txBody>
      </p:sp>
      <p:pic>
        <p:nvPicPr>
          <p:cNvPr id="9" name="Imagen 8">
            <a:extLst>
              <a:ext uri="{FF2B5EF4-FFF2-40B4-BE49-F238E27FC236}">
                <a16:creationId xmlns:a16="http://schemas.microsoft.com/office/drawing/2014/main" id="{7CECCEAF-B1AD-45C8-8DDA-11AC3DDF5E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22401" y="4430138"/>
            <a:ext cx="962976" cy="962976"/>
          </a:xfrm>
          <a:prstGeom prst="rect">
            <a:avLst/>
          </a:prstGeom>
        </p:spPr>
      </p:pic>
      <p:sp>
        <p:nvSpPr>
          <p:cNvPr id="52" name="CuadroTexto 51">
            <a:extLst>
              <a:ext uri="{FF2B5EF4-FFF2-40B4-BE49-F238E27FC236}">
                <a16:creationId xmlns:a16="http://schemas.microsoft.com/office/drawing/2014/main" id="{43210738-C1AE-49E8-91CC-E291A4009FCE}"/>
              </a:ext>
            </a:extLst>
          </p:cNvPr>
          <p:cNvSpPr txBox="1"/>
          <p:nvPr/>
        </p:nvSpPr>
        <p:spPr>
          <a:xfrm>
            <a:off x="1849385" y="3492658"/>
            <a:ext cx="1528752" cy="338554"/>
          </a:xfrm>
          <a:prstGeom prst="rect">
            <a:avLst/>
          </a:prstGeom>
          <a:noFill/>
          <a:ln w="38100">
            <a:solidFill>
              <a:schemeClr val="tx1"/>
            </a:solidFill>
          </a:ln>
        </p:spPr>
        <p:txBody>
          <a:bodyPr wrap="square">
            <a:spAutoFit/>
          </a:bodyPr>
          <a:lstStyle/>
          <a:p>
            <a:pPr algn="just"/>
            <a:r>
              <a:rPr lang="es-ES" sz="1600" b="1" dirty="0">
                <a:solidFill>
                  <a:srgbClr val="D9ECEF"/>
                </a:solidFill>
                <a:latin typeface="Bahnschrift" panose="020B0502040204020203" pitchFamily="34" charset="0"/>
              </a:rPr>
              <a:t>Lignocelulosa</a:t>
            </a:r>
            <a:endParaRPr lang="es-ES" sz="1600" dirty="0">
              <a:solidFill>
                <a:srgbClr val="D9ECEF"/>
              </a:solidFill>
              <a:latin typeface="Bahnschrift" panose="020B0502040204020203" pitchFamily="34" charset="0"/>
            </a:endParaRPr>
          </a:p>
        </p:txBody>
      </p:sp>
      <p:cxnSp>
        <p:nvCxnSpPr>
          <p:cNvPr id="12" name="Conector recto 11">
            <a:extLst>
              <a:ext uri="{FF2B5EF4-FFF2-40B4-BE49-F238E27FC236}">
                <a16:creationId xmlns:a16="http://schemas.microsoft.com/office/drawing/2014/main" id="{DF8773B2-356C-41EC-A113-CFEB4453460C}"/>
              </a:ext>
            </a:extLst>
          </p:cNvPr>
          <p:cNvCxnSpPr>
            <a:cxnSpLocks/>
          </p:cNvCxnSpPr>
          <p:nvPr/>
        </p:nvCxnSpPr>
        <p:spPr>
          <a:xfrm>
            <a:off x="2613761" y="3848982"/>
            <a:ext cx="0" cy="30214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Conector recto 53">
            <a:extLst>
              <a:ext uri="{FF2B5EF4-FFF2-40B4-BE49-F238E27FC236}">
                <a16:creationId xmlns:a16="http://schemas.microsoft.com/office/drawing/2014/main" id="{09EEC312-56BC-4224-9A02-60D0D4AEC218}"/>
              </a:ext>
            </a:extLst>
          </p:cNvPr>
          <p:cNvCxnSpPr>
            <a:cxnSpLocks/>
          </p:cNvCxnSpPr>
          <p:nvPr/>
        </p:nvCxnSpPr>
        <p:spPr>
          <a:xfrm flipH="1">
            <a:off x="961746" y="4151122"/>
            <a:ext cx="329121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Conector recto 54">
            <a:extLst>
              <a:ext uri="{FF2B5EF4-FFF2-40B4-BE49-F238E27FC236}">
                <a16:creationId xmlns:a16="http://schemas.microsoft.com/office/drawing/2014/main" id="{BF1AF7CB-4022-4E38-880A-17FB9EB06477}"/>
              </a:ext>
            </a:extLst>
          </p:cNvPr>
          <p:cNvCxnSpPr>
            <a:cxnSpLocks/>
          </p:cNvCxnSpPr>
          <p:nvPr/>
        </p:nvCxnSpPr>
        <p:spPr>
          <a:xfrm>
            <a:off x="961745" y="4151122"/>
            <a:ext cx="0" cy="30214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CuadroTexto 55">
            <a:extLst>
              <a:ext uri="{FF2B5EF4-FFF2-40B4-BE49-F238E27FC236}">
                <a16:creationId xmlns:a16="http://schemas.microsoft.com/office/drawing/2014/main" id="{E48DF80B-5FFB-4068-A424-AC4113D478F0}"/>
              </a:ext>
            </a:extLst>
          </p:cNvPr>
          <p:cNvSpPr txBox="1"/>
          <p:nvPr/>
        </p:nvSpPr>
        <p:spPr>
          <a:xfrm>
            <a:off x="548397" y="4453262"/>
            <a:ext cx="929706" cy="338554"/>
          </a:xfrm>
          <a:prstGeom prst="rect">
            <a:avLst/>
          </a:prstGeom>
          <a:noFill/>
        </p:spPr>
        <p:txBody>
          <a:bodyPr wrap="square">
            <a:spAutoFit/>
          </a:bodyPr>
          <a:lstStyle/>
          <a:p>
            <a:pPr algn="just"/>
            <a:r>
              <a:rPr lang="es-ES" sz="1600" b="1" dirty="0">
                <a:solidFill>
                  <a:srgbClr val="D9ECEF"/>
                </a:solidFill>
                <a:latin typeface="Bahnschrift" panose="020B0502040204020203" pitchFamily="34" charset="0"/>
              </a:rPr>
              <a:t>Lignina</a:t>
            </a:r>
            <a:endParaRPr lang="es-ES" sz="1600" dirty="0">
              <a:solidFill>
                <a:srgbClr val="D9ECEF"/>
              </a:solidFill>
              <a:latin typeface="Bahnschrift" panose="020B0502040204020203" pitchFamily="34" charset="0"/>
            </a:endParaRPr>
          </a:p>
        </p:txBody>
      </p:sp>
      <p:sp>
        <p:nvSpPr>
          <p:cNvPr id="57" name="CuadroTexto 56">
            <a:extLst>
              <a:ext uri="{FF2B5EF4-FFF2-40B4-BE49-F238E27FC236}">
                <a16:creationId xmlns:a16="http://schemas.microsoft.com/office/drawing/2014/main" id="{025E880C-449A-4477-9568-E7EEF9D36544}"/>
              </a:ext>
            </a:extLst>
          </p:cNvPr>
          <p:cNvSpPr txBox="1"/>
          <p:nvPr/>
        </p:nvSpPr>
        <p:spPr>
          <a:xfrm>
            <a:off x="1955591" y="4453262"/>
            <a:ext cx="1505352" cy="338554"/>
          </a:xfrm>
          <a:prstGeom prst="rect">
            <a:avLst/>
          </a:prstGeom>
          <a:noFill/>
        </p:spPr>
        <p:txBody>
          <a:bodyPr wrap="square">
            <a:spAutoFit/>
          </a:bodyPr>
          <a:lstStyle/>
          <a:p>
            <a:pPr algn="just"/>
            <a:r>
              <a:rPr lang="es-ES" sz="1600" b="1" dirty="0">
                <a:solidFill>
                  <a:srgbClr val="D9ECEF"/>
                </a:solidFill>
                <a:latin typeface="Bahnschrift" panose="020B0502040204020203" pitchFamily="34" charset="0"/>
              </a:rPr>
              <a:t>Hemicelulosa</a:t>
            </a:r>
            <a:endParaRPr lang="es-ES" sz="1600" dirty="0">
              <a:solidFill>
                <a:srgbClr val="D9ECEF"/>
              </a:solidFill>
              <a:latin typeface="Bahnschrift" panose="020B0502040204020203" pitchFamily="34" charset="0"/>
            </a:endParaRPr>
          </a:p>
        </p:txBody>
      </p:sp>
      <p:sp>
        <p:nvSpPr>
          <p:cNvPr id="58" name="CuadroTexto 57">
            <a:extLst>
              <a:ext uri="{FF2B5EF4-FFF2-40B4-BE49-F238E27FC236}">
                <a16:creationId xmlns:a16="http://schemas.microsoft.com/office/drawing/2014/main" id="{BC1CBCF1-5282-4B1E-ADDF-08C277B35D10}"/>
              </a:ext>
            </a:extLst>
          </p:cNvPr>
          <p:cNvSpPr txBox="1"/>
          <p:nvPr/>
        </p:nvSpPr>
        <p:spPr>
          <a:xfrm>
            <a:off x="3754822" y="4453262"/>
            <a:ext cx="996284" cy="338554"/>
          </a:xfrm>
          <a:prstGeom prst="rect">
            <a:avLst/>
          </a:prstGeom>
          <a:noFill/>
        </p:spPr>
        <p:txBody>
          <a:bodyPr wrap="square">
            <a:spAutoFit/>
          </a:bodyPr>
          <a:lstStyle/>
          <a:p>
            <a:pPr algn="just"/>
            <a:r>
              <a:rPr lang="es-ES" sz="1600" b="1" dirty="0">
                <a:solidFill>
                  <a:srgbClr val="D9ECEF"/>
                </a:solidFill>
                <a:latin typeface="Bahnschrift" panose="020B0502040204020203" pitchFamily="34" charset="0"/>
              </a:rPr>
              <a:t>Celulosa</a:t>
            </a:r>
            <a:endParaRPr lang="es-ES" sz="1600" dirty="0">
              <a:solidFill>
                <a:srgbClr val="D9ECEF"/>
              </a:solidFill>
              <a:latin typeface="Bahnschrift" panose="020B0502040204020203" pitchFamily="34" charset="0"/>
            </a:endParaRPr>
          </a:p>
        </p:txBody>
      </p:sp>
      <p:cxnSp>
        <p:nvCxnSpPr>
          <p:cNvPr id="59" name="Conector recto 58">
            <a:extLst>
              <a:ext uri="{FF2B5EF4-FFF2-40B4-BE49-F238E27FC236}">
                <a16:creationId xmlns:a16="http://schemas.microsoft.com/office/drawing/2014/main" id="{E23B0BE4-B8C6-4120-B5FF-661852098B2D}"/>
              </a:ext>
            </a:extLst>
          </p:cNvPr>
          <p:cNvCxnSpPr>
            <a:cxnSpLocks/>
          </p:cNvCxnSpPr>
          <p:nvPr/>
        </p:nvCxnSpPr>
        <p:spPr>
          <a:xfrm>
            <a:off x="2613761" y="4151122"/>
            <a:ext cx="0" cy="30214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Conector recto 59">
            <a:extLst>
              <a:ext uri="{FF2B5EF4-FFF2-40B4-BE49-F238E27FC236}">
                <a16:creationId xmlns:a16="http://schemas.microsoft.com/office/drawing/2014/main" id="{EC052A20-BF67-4DC9-B72A-201086C172A0}"/>
              </a:ext>
            </a:extLst>
          </p:cNvPr>
          <p:cNvCxnSpPr>
            <a:cxnSpLocks/>
          </p:cNvCxnSpPr>
          <p:nvPr/>
        </p:nvCxnSpPr>
        <p:spPr>
          <a:xfrm>
            <a:off x="4252964" y="4151122"/>
            <a:ext cx="0" cy="30214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Conector recto 60">
            <a:extLst>
              <a:ext uri="{FF2B5EF4-FFF2-40B4-BE49-F238E27FC236}">
                <a16:creationId xmlns:a16="http://schemas.microsoft.com/office/drawing/2014/main" id="{8BA1A368-0DA6-4CAF-A550-091332EF9C02}"/>
              </a:ext>
            </a:extLst>
          </p:cNvPr>
          <p:cNvCxnSpPr>
            <a:cxnSpLocks/>
          </p:cNvCxnSpPr>
          <p:nvPr/>
        </p:nvCxnSpPr>
        <p:spPr>
          <a:xfrm>
            <a:off x="2642416" y="4791816"/>
            <a:ext cx="954369" cy="28551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Conector recto 61">
            <a:extLst>
              <a:ext uri="{FF2B5EF4-FFF2-40B4-BE49-F238E27FC236}">
                <a16:creationId xmlns:a16="http://schemas.microsoft.com/office/drawing/2014/main" id="{0500FDE8-E666-43A0-9387-BECFB553343D}"/>
              </a:ext>
            </a:extLst>
          </p:cNvPr>
          <p:cNvCxnSpPr>
            <a:cxnSpLocks/>
            <a:stCxn id="58" idx="2"/>
          </p:cNvCxnSpPr>
          <p:nvPr/>
        </p:nvCxnSpPr>
        <p:spPr>
          <a:xfrm flipH="1">
            <a:off x="3596785" y="4791816"/>
            <a:ext cx="656179" cy="28551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Conector recto 66">
            <a:extLst>
              <a:ext uri="{FF2B5EF4-FFF2-40B4-BE49-F238E27FC236}">
                <a16:creationId xmlns:a16="http://schemas.microsoft.com/office/drawing/2014/main" id="{EC32CE7D-38EA-4E5B-85AC-B9E25F25D302}"/>
              </a:ext>
            </a:extLst>
          </p:cNvPr>
          <p:cNvCxnSpPr>
            <a:cxnSpLocks/>
          </p:cNvCxnSpPr>
          <p:nvPr/>
        </p:nvCxnSpPr>
        <p:spPr>
          <a:xfrm>
            <a:off x="3596785" y="5077326"/>
            <a:ext cx="0" cy="25411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9" name="CuadroTexto 68">
            <a:extLst>
              <a:ext uri="{FF2B5EF4-FFF2-40B4-BE49-F238E27FC236}">
                <a16:creationId xmlns:a16="http://schemas.microsoft.com/office/drawing/2014/main" id="{4396CEB4-040E-4308-AEA5-D7F319FD2BCE}"/>
              </a:ext>
            </a:extLst>
          </p:cNvPr>
          <p:cNvSpPr txBox="1"/>
          <p:nvPr/>
        </p:nvSpPr>
        <p:spPr>
          <a:xfrm>
            <a:off x="2844109" y="5226088"/>
            <a:ext cx="1505352" cy="338554"/>
          </a:xfrm>
          <a:prstGeom prst="rect">
            <a:avLst/>
          </a:prstGeom>
          <a:noFill/>
        </p:spPr>
        <p:txBody>
          <a:bodyPr wrap="square">
            <a:spAutoFit/>
          </a:bodyPr>
          <a:lstStyle/>
          <a:p>
            <a:pPr algn="ctr"/>
            <a:r>
              <a:rPr lang="es-ES" sz="1600" b="1" dirty="0">
                <a:latin typeface="Bahnschrift" panose="020B0502040204020203" pitchFamily="34" charset="0"/>
              </a:rPr>
              <a:t>…</a:t>
            </a:r>
            <a:endParaRPr lang="es-ES" sz="1600" dirty="0">
              <a:latin typeface="Bahnschrift" panose="020B0502040204020203" pitchFamily="34" charset="0"/>
            </a:endParaRPr>
          </a:p>
        </p:txBody>
      </p:sp>
      <p:sp>
        <p:nvSpPr>
          <p:cNvPr id="70" name="CuadroTexto 69">
            <a:extLst>
              <a:ext uri="{FF2B5EF4-FFF2-40B4-BE49-F238E27FC236}">
                <a16:creationId xmlns:a16="http://schemas.microsoft.com/office/drawing/2014/main" id="{009501CB-31D5-4A7C-A042-1C51F0A1BA64}"/>
              </a:ext>
            </a:extLst>
          </p:cNvPr>
          <p:cNvSpPr txBox="1"/>
          <p:nvPr/>
        </p:nvSpPr>
        <p:spPr>
          <a:xfrm>
            <a:off x="3087428" y="5812926"/>
            <a:ext cx="1018711" cy="338554"/>
          </a:xfrm>
          <a:prstGeom prst="rect">
            <a:avLst/>
          </a:prstGeom>
          <a:noFill/>
          <a:ln w="38100">
            <a:solidFill>
              <a:schemeClr val="tx1"/>
            </a:solidFill>
          </a:ln>
        </p:spPr>
        <p:txBody>
          <a:bodyPr wrap="square">
            <a:spAutoFit/>
          </a:bodyPr>
          <a:lstStyle/>
          <a:p>
            <a:pPr algn="ctr"/>
            <a:r>
              <a:rPr lang="es-ES" sz="1600" b="1" dirty="0">
                <a:solidFill>
                  <a:srgbClr val="D9ECEF"/>
                </a:solidFill>
                <a:latin typeface="Bahnschrift" panose="020B0502040204020203" pitchFamily="34" charset="0"/>
              </a:rPr>
              <a:t>Furanos</a:t>
            </a:r>
            <a:endParaRPr lang="es-ES" sz="1600" dirty="0">
              <a:solidFill>
                <a:srgbClr val="D9ECEF"/>
              </a:solidFill>
              <a:latin typeface="Bahnschrift" panose="020B0502040204020203" pitchFamily="34" charset="0"/>
            </a:endParaRPr>
          </a:p>
        </p:txBody>
      </p:sp>
      <p:cxnSp>
        <p:nvCxnSpPr>
          <p:cNvPr id="71" name="Conector recto 70">
            <a:extLst>
              <a:ext uri="{FF2B5EF4-FFF2-40B4-BE49-F238E27FC236}">
                <a16:creationId xmlns:a16="http://schemas.microsoft.com/office/drawing/2014/main" id="{09720A4B-9EA9-4AD1-B37A-C975E5B7BD14}"/>
              </a:ext>
            </a:extLst>
          </p:cNvPr>
          <p:cNvCxnSpPr>
            <a:cxnSpLocks/>
          </p:cNvCxnSpPr>
          <p:nvPr/>
        </p:nvCxnSpPr>
        <p:spPr>
          <a:xfrm>
            <a:off x="3596784" y="5568236"/>
            <a:ext cx="0" cy="25411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72" name="Imagen 71">
            <a:extLst>
              <a:ext uri="{FF2B5EF4-FFF2-40B4-BE49-F238E27FC236}">
                <a16:creationId xmlns:a16="http://schemas.microsoft.com/office/drawing/2014/main" id="{7F9D64E5-BD59-4CBE-8140-2E8725430A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319447" flipH="1" flipV="1">
            <a:off x="4451730" y="5877747"/>
            <a:ext cx="784453" cy="784453"/>
          </a:xfrm>
          <a:prstGeom prst="rect">
            <a:avLst/>
          </a:prstGeom>
        </p:spPr>
      </p:pic>
      <p:pic>
        <p:nvPicPr>
          <p:cNvPr id="74" name="Imagen 73">
            <a:extLst>
              <a:ext uri="{FF2B5EF4-FFF2-40B4-BE49-F238E27FC236}">
                <a16:creationId xmlns:a16="http://schemas.microsoft.com/office/drawing/2014/main" id="{58C35001-A63D-4467-B2C2-49FAC583C63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17221" y="4390880"/>
            <a:ext cx="962433" cy="962433"/>
          </a:xfrm>
          <a:prstGeom prst="rect">
            <a:avLst/>
          </a:prstGeom>
        </p:spPr>
      </p:pic>
      <p:cxnSp>
        <p:nvCxnSpPr>
          <p:cNvPr id="75" name="Conector recto de flecha 74">
            <a:extLst>
              <a:ext uri="{FF2B5EF4-FFF2-40B4-BE49-F238E27FC236}">
                <a16:creationId xmlns:a16="http://schemas.microsoft.com/office/drawing/2014/main" id="{0B37B38D-1274-4637-8FC2-D83EA264E310}"/>
              </a:ext>
            </a:extLst>
          </p:cNvPr>
          <p:cNvCxnSpPr>
            <a:cxnSpLocks/>
          </p:cNvCxnSpPr>
          <p:nvPr/>
        </p:nvCxnSpPr>
        <p:spPr>
          <a:xfrm>
            <a:off x="8498438" y="3338033"/>
            <a:ext cx="0" cy="888452"/>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6" name="Conector recto de flecha 75">
            <a:extLst>
              <a:ext uri="{FF2B5EF4-FFF2-40B4-BE49-F238E27FC236}">
                <a16:creationId xmlns:a16="http://schemas.microsoft.com/office/drawing/2014/main" id="{9E7A8FC9-AA08-45EC-BAF0-C45D1BBCF9B6}"/>
              </a:ext>
            </a:extLst>
          </p:cNvPr>
          <p:cNvCxnSpPr>
            <a:cxnSpLocks/>
          </p:cNvCxnSpPr>
          <p:nvPr/>
        </p:nvCxnSpPr>
        <p:spPr>
          <a:xfrm>
            <a:off x="7022576" y="4911626"/>
            <a:ext cx="803354" cy="487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8" name="CuadroTexto 77">
            <a:extLst>
              <a:ext uri="{FF2B5EF4-FFF2-40B4-BE49-F238E27FC236}">
                <a16:creationId xmlns:a16="http://schemas.microsoft.com/office/drawing/2014/main" id="{4C493F48-411C-467C-9DF5-95155E539295}"/>
              </a:ext>
            </a:extLst>
          </p:cNvPr>
          <p:cNvSpPr txBox="1"/>
          <p:nvPr/>
        </p:nvSpPr>
        <p:spPr>
          <a:xfrm>
            <a:off x="7447873" y="5500584"/>
            <a:ext cx="2101127"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Reactor electroquímico</a:t>
            </a:r>
            <a:endParaRPr lang="es-ES" sz="1600" dirty="0">
              <a:solidFill>
                <a:srgbClr val="575E71"/>
              </a:solidFill>
              <a:latin typeface="Bahnschrift" panose="020B0502040204020203" pitchFamily="34" charset="0"/>
            </a:endParaRPr>
          </a:p>
        </p:txBody>
      </p:sp>
      <p:pic>
        <p:nvPicPr>
          <p:cNvPr id="80" name="Imagen 79">
            <a:extLst>
              <a:ext uri="{FF2B5EF4-FFF2-40B4-BE49-F238E27FC236}">
                <a16:creationId xmlns:a16="http://schemas.microsoft.com/office/drawing/2014/main" id="{7F4F6D76-1B67-43BA-A9CB-6B713A693F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137853" y="4381863"/>
            <a:ext cx="953640" cy="953640"/>
          </a:xfrm>
          <a:prstGeom prst="rect">
            <a:avLst/>
          </a:prstGeom>
        </p:spPr>
      </p:pic>
      <p:cxnSp>
        <p:nvCxnSpPr>
          <p:cNvPr id="82" name="Conector recto de flecha 81">
            <a:extLst>
              <a:ext uri="{FF2B5EF4-FFF2-40B4-BE49-F238E27FC236}">
                <a16:creationId xmlns:a16="http://schemas.microsoft.com/office/drawing/2014/main" id="{D2EA86B8-001E-4339-8165-E7DDEE5A00BE}"/>
              </a:ext>
            </a:extLst>
          </p:cNvPr>
          <p:cNvCxnSpPr>
            <a:cxnSpLocks/>
          </p:cNvCxnSpPr>
          <p:nvPr/>
        </p:nvCxnSpPr>
        <p:spPr>
          <a:xfrm>
            <a:off x="9192402" y="4921376"/>
            <a:ext cx="803354" cy="487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3" name="CuadroTexto 82">
            <a:extLst>
              <a:ext uri="{FF2B5EF4-FFF2-40B4-BE49-F238E27FC236}">
                <a16:creationId xmlns:a16="http://schemas.microsoft.com/office/drawing/2014/main" id="{C8874444-7E7A-4D7B-B10B-5C5DFC5B8BB8}"/>
              </a:ext>
            </a:extLst>
          </p:cNvPr>
          <p:cNvSpPr txBox="1"/>
          <p:nvPr/>
        </p:nvSpPr>
        <p:spPr>
          <a:xfrm>
            <a:off x="9691011" y="5500584"/>
            <a:ext cx="1847324"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Productos de valor añadido</a:t>
            </a:r>
            <a:endParaRPr lang="es-ES" sz="1600" dirty="0">
              <a:solidFill>
                <a:srgbClr val="575E71"/>
              </a:solidFill>
              <a:latin typeface="Bahnschrift" panose="020B0502040204020203" pitchFamily="34" charset="0"/>
            </a:endParaRPr>
          </a:p>
        </p:txBody>
      </p:sp>
    </p:spTree>
    <p:extLst>
      <p:ext uri="{BB962C8B-B14F-4D97-AF65-F5344CB8AC3E}">
        <p14:creationId xmlns:p14="http://schemas.microsoft.com/office/powerpoint/2010/main" val="10509113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66" name="Rectángulo 65">
            <a:extLst>
              <a:ext uri="{FF2B5EF4-FFF2-40B4-BE49-F238E27FC236}">
                <a16:creationId xmlns:a16="http://schemas.microsoft.com/office/drawing/2014/main" id="{BD900141-21E0-4BC9-905C-7152CD2164B3}"/>
              </a:ext>
            </a:extLst>
          </p:cNvPr>
          <p:cNvSpPr/>
          <p:nvPr/>
        </p:nvSpPr>
        <p:spPr>
          <a:xfrm>
            <a:off x="388776" y="3377791"/>
            <a:ext cx="11414448" cy="2199728"/>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Rectángulo 42">
            <a:extLst>
              <a:ext uri="{FF2B5EF4-FFF2-40B4-BE49-F238E27FC236}">
                <a16:creationId xmlns:a16="http://schemas.microsoft.com/office/drawing/2014/main" id="{19AA87E3-9C8A-4E16-9A0D-4A8336FCAC2F}"/>
              </a:ext>
            </a:extLst>
          </p:cNvPr>
          <p:cNvSpPr/>
          <p:nvPr/>
        </p:nvSpPr>
        <p:spPr>
          <a:xfrm>
            <a:off x="2875768" y="1254814"/>
            <a:ext cx="6609195" cy="1941568"/>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30">
            <a:extLst>
              <a:ext uri="{FF2B5EF4-FFF2-40B4-BE49-F238E27FC236}">
                <a16:creationId xmlns:a16="http://schemas.microsoft.com/office/drawing/2014/main" id="{8552971D-336A-4F38-B4D4-335C9572A9D8}"/>
              </a:ext>
            </a:extLst>
          </p:cNvPr>
          <p:cNvSpPr/>
          <p:nvPr/>
        </p:nvSpPr>
        <p:spPr>
          <a:xfrm>
            <a:off x="0" y="-147546"/>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475179" y="84970"/>
            <a:ext cx="11238701"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Antecedentes y estado actual del tema</a:t>
            </a:r>
          </a:p>
        </p:txBody>
      </p:sp>
      <p:pic>
        <p:nvPicPr>
          <p:cNvPr id="1026" name="Picture 2" descr="Resultado de imagen de furfural">
            <a:extLst>
              <a:ext uri="{FF2B5EF4-FFF2-40B4-BE49-F238E27FC236}">
                <a16:creationId xmlns:a16="http://schemas.microsoft.com/office/drawing/2014/main" id="{D97756E5-45D6-46ED-B34D-F9E9F7A582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5464" y="1490768"/>
            <a:ext cx="1069645" cy="946225"/>
          </a:xfrm>
          <a:prstGeom prst="rect">
            <a:avLst/>
          </a:prstGeom>
          <a:noFill/>
          <a:extLst>
            <a:ext uri="{909E8E84-426E-40DD-AFC4-6F175D3DCCD1}">
              <a14:hiddenFill xmlns:a14="http://schemas.microsoft.com/office/drawing/2010/main">
                <a:solidFill>
                  <a:srgbClr val="FFFFFF"/>
                </a:solidFill>
              </a14:hiddenFill>
            </a:ext>
          </a:extLst>
        </p:spPr>
      </p:pic>
      <p:sp>
        <p:nvSpPr>
          <p:cNvPr id="42" name="CuadroTexto 41">
            <a:extLst>
              <a:ext uri="{FF2B5EF4-FFF2-40B4-BE49-F238E27FC236}">
                <a16:creationId xmlns:a16="http://schemas.microsoft.com/office/drawing/2014/main" id="{47537F5D-BC4D-44C2-8410-AC27639EC0AD}"/>
              </a:ext>
            </a:extLst>
          </p:cNvPr>
          <p:cNvSpPr txBox="1"/>
          <p:nvPr/>
        </p:nvSpPr>
        <p:spPr>
          <a:xfrm>
            <a:off x="3173165" y="2504678"/>
            <a:ext cx="1405667" cy="276999"/>
          </a:xfrm>
          <a:prstGeom prst="rect">
            <a:avLst/>
          </a:prstGeom>
          <a:noFill/>
        </p:spPr>
        <p:txBody>
          <a:bodyPr wrap="square">
            <a:spAutoFit/>
          </a:bodyPr>
          <a:lstStyle/>
          <a:p>
            <a:pPr algn="ctr"/>
            <a:r>
              <a:rPr lang="es-ES" sz="1200" b="1" dirty="0" err="1">
                <a:solidFill>
                  <a:srgbClr val="575E71"/>
                </a:solidFill>
                <a:latin typeface="Bahnschrift" panose="020B0502040204020203" pitchFamily="34" charset="0"/>
              </a:rPr>
              <a:t>Furfural</a:t>
            </a:r>
            <a:r>
              <a:rPr lang="es-ES" sz="1200" b="1" dirty="0">
                <a:solidFill>
                  <a:srgbClr val="575E71"/>
                </a:solidFill>
                <a:latin typeface="Bahnschrift" panose="020B0502040204020203" pitchFamily="34" charset="0"/>
              </a:rPr>
              <a:t> (FF)</a:t>
            </a:r>
            <a:endParaRPr lang="es-ES" sz="1200" dirty="0">
              <a:solidFill>
                <a:srgbClr val="575E71"/>
              </a:solidFill>
              <a:latin typeface="Bahnschrift" panose="020B0502040204020203" pitchFamily="34" charset="0"/>
            </a:endParaRPr>
          </a:p>
        </p:txBody>
      </p:sp>
      <p:sp>
        <p:nvSpPr>
          <p:cNvPr id="44" name="CuadroTexto 43">
            <a:extLst>
              <a:ext uri="{FF2B5EF4-FFF2-40B4-BE49-F238E27FC236}">
                <a16:creationId xmlns:a16="http://schemas.microsoft.com/office/drawing/2014/main" id="{B1418FCD-860A-4D59-B7CF-AD12DB9BDD8D}"/>
              </a:ext>
            </a:extLst>
          </p:cNvPr>
          <p:cNvSpPr txBox="1"/>
          <p:nvPr/>
        </p:nvSpPr>
        <p:spPr>
          <a:xfrm>
            <a:off x="475179" y="4867843"/>
            <a:ext cx="2035652" cy="461665"/>
          </a:xfrm>
          <a:prstGeom prst="rect">
            <a:avLst/>
          </a:prstGeom>
          <a:noFill/>
        </p:spPr>
        <p:txBody>
          <a:bodyPr wrap="square">
            <a:spAutoFit/>
          </a:bodyPr>
          <a:lstStyle/>
          <a:p>
            <a:pPr algn="ctr"/>
            <a:r>
              <a:rPr lang="es-ES" sz="1200" b="1" dirty="0">
                <a:solidFill>
                  <a:srgbClr val="575E71"/>
                </a:solidFill>
                <a:latin typeface="Bahnschrift" panose="020B0502040204020203" pitchFamily="34" charset="0"/>
              </a:rPr>
              <a:t>5-hydroxymethylfurfural (HMF)</a:t>
            </a:r>
            <a:endParaRPr lang="es-ES" sz="1200" dirty="0">
              <a:solidFill>
                <a:srgbClr val="575E71"/>
              </a:solidFill>
              <a:latin typeface="Bahnschrift" panose="020B0502040204020203" pitchFamily="34" charset="0"/>
            </a:endParaRPr>
          </a:p>
        </p:txBody>
      </p:sp>
      <p:pic>
        <p:nvPicPr>
          <p:cNvPr id="1032" name="Picture 8" descr="2-Furoic acid (Furan-2-carboxylic acid) | ATP Citrate Lyase Inhibitor |  MedChemExpress">
            <a:extLst>
              <a:ext uri="{FF2B5EF4-FFF2-40B4-BE49-F238E27FC236}">
                <a16:creationId xmlns:a16="http://schemas.microsoft.com/office/drawing/2014/main" id="{12986120-68E7-4693-8ACD-B614C7A861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78691" y="1349187"/>
            <a:ext cx="1262511" cy="1262511"/>
          </a:xfrm>
          <a:prstGeom prst="rect">
            <a:avLst/>
          </a:prstGeom>
          <a:noFill/>
          <a:extLst>
            <a:ext uri="{909E8E84-426E-40DD-AFC4-6F175D3DCCD1}">
              <a14:hiddenFill xmlns:a14="http://schemas.microsoft.com/office/drawing/2010/main">
                <a:solidFill>
                  <a:srgbClr val="FFFFFF"/>
                </a:solidFill>
              </a14:hiddenFill>
            </a:ext>
          </a:extLst>
        </p:spPr>
      </p:pic>
      <p:sp>
        <p:nvSpPr>
          <p:cNvPr id="53" name="CuadroTexto 52">
            <a:extLst>
              <a:ext uri="{FF2B5EF4-FFF2-40B4-BE49-F238E27FC236}">
                <a16:creationId xmlns:a16="http://schemas.microsoft.com/office/drawing/2014/main" id="{418409A8-D771-4FE7-AAAD-79EC838E374C}"/>
              </a:ext>
            </a:extLst>
          </p:cNvPr>
          <p:cNvSpPr txBox="1"/>
          <p:nvPr/>
        </p:nvSpPr>
        <p:spPr>
          <a:xfrm>
            <a:off x="6137681" y="2504678"/>
            <a:ext cx="3347282" cy="646331"/>
          </a:xfrm>
          <a:prstGeom prst="rect">
            <a:avLst/>
          </a:prstGeom>
          <a:noFill/>
        </p:spPr>
        <p:txBody>
          <a:bodyPr wrap="square">
            <a:spAutoFit/>
          </a:bodyPr>
          <a:lstStyle/>
          <a:p>
            <a:pPr algn="ctr"/>
            <a:r>
              <a:rPr lang="es-ES" sz="1200" b="1" dirty="0" err="1">
                <a:solidFill>
                  <a:srgbClr val="575E71"/>
                </a:solidFill>
                <a:latin typeface="Bahnschrift" panose="020B0502040204020203" pitchFamily="34" charset="0"/>
              </a:rPr>
              <a:t>Furoic</a:t>
            </a:r>
            <a:r>
              <a:rPr lang="es-ES" sz="1200" b="1" dirty="0">
                <a:solidFill>
                  <a:srgbClr val="575E71"/>
                </a:solidFill>
                <a:latin typeface="Bahnschrift" panose="020B0502040204020203" pitchFamily="34" charset="0"/>
              </a:rPr>
              <a:t> </a:t>
            </a:r>
            <a:r>
              <a:rPr lang="es-ES" sz="1200" b="1" dirty="0" err="1">
                <a:solidFill>
                  <a:srgbClr val="575E71"/>
                </a:solidFill>
                <a:latin typeface="Bahnschrift" panose="020B0502040204020203" pitchFamily="34" charset="0"/>
              </a:rPr>
              <a:t>acid</a:t>
            </a:r>
            <a:endParaRPr lang="es-ES" sz="1200" b="1" dirty="0">
              <a:solidFill>
                <a:srgbClr val="575E71"/>
              </a:solidFill>
              <a:latin typeface="Bahnschrift" panose="020B0502040204020203" pitchFamily="34" charset="0"/>
            </a:endParaRPr>
          </a:p>
          <a:p>
            <a:pPr algn="ctr"/>
            <a:r>
              <a:rPr lang="es-ES" sz="1200" b="1" dirty="0">
                <a:latin typeface="Bahnschrift" panose="020B0502040204020203" pitchFamily="34" charset="0"/>
              </a:rPr>
              <a:t>Intermedio en la industria farmacéutica y precursor del FDCA</a:t>
            </a:r>
            <a:endParaRPr lang="es-ES" sz="1200" dirty="0">
              <a:latin typeface="Bahnschrift" panose="020B0502040204020203" pitchFamily="34" charset="0"/>
            </a:endParaRPr>
          </a:p>
        </p:txBody>
      </p:sp>
      <p:cxnSp>
        <p:nvCxnSpPr>
          <p:cNvPr id="63" name="Conector recto de flecha 62">
            <a:extLst>
              <a:ext uri="{FF2B5EF4-FFF2-40B4-BE49-F238E27FC236}">
                <a16:creationId xmlns:a16="http://schemas.microsoft.com/office/drawing/2014/main" id="{614AA23B-C9A5-4861-B02B-37546C4B9E88}"/>
              </a:ext>
            </a:extLst>
          </p:cNvPr>
          <p:cNvCxnSpPr>
            <a:cxnSpLocks/>
          </p:cNvCxnSpPr>
          <p:nvPr/>
        </p:nvCxnSpPr>
        <p:spPr>
          <a:xfrm>
            <a:off x="4985721" y="2172131"/>
            <a:ext cx="1754177"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4" name="CuadroTexto 63">
            <a:extLst>
              <a:ext uri="{FF2B5EF4-FFF2-40B4-BE49-F238E27FC236}">
                <a16:creationId xmlns:a16="http://schemas.microsoft.com/office/drawing/2014/main" id="{4C8733C7-8335-42A8-AC91-E92B104C2BDD}"/>
              </a:ext>
            </a:extLst>
          </p:cNvPr>
          <p:cNvSpPr txBox="1"/>
          <p:nvPr/>
        </p:nvSpPr>
        <p:spPr>
          <a:xfrm>
            <a:off x="5302188" y="1714413"/>
            <a:ext cx="835492" cy="338554"/>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H</a:t>
            </a:r>
            <a:r>
              <a:rPr lang="es-ES" sz="1600" b="1" baseline="-25000" dirty="0">
                <a:solidFill>
                  <a:srgbClr val="575E71"/>
                </a:solidFill>
                <a:latin typeface="Bahnschrift" panose="020B0502040204020203" pitchFamily="34" charset="0"/>
              </a:rPr>
              <a:t>2</a:t>
            </a:r>
            <a:r>
              <a:rPr lang="es-ES" sz="1600" b="1" dirty="0">
                <a:solidFill>
                  <a:srgbClr val="575E71"/>
                </a:solidFill>
                <a:latin typeface="Bahnschrift" panose="020B0502040204020203" pitchFamily="34" charset="0"/>
              </a:rPr>
              <a:t>O</a:t>
            </a:r>
            <a:endParaRPr lang="es-ES" sz="1600" dirty="0">
              <a:solidFill>
                <a:srgbClr val="575E71"/>
              </a:solidFill>
              <a:latin typeface="Bahnschrift" panose="020B0502040204020203" pitchFamily="34" charset="0"/>
            </a:endParaRPr>
          </a:p>
        </p:txBody>
      </p:sp>
      <p:sp>
        <p:nvSpPr>
          <p:cNvPr id="65" name="CuadroTexto 64">
            <a:extLst>
              <a:ext uri="{FF2B5EF4-FFF2-40B4-BE49-F238E27FC236}">
                <a16:creationId xmlns:a16="http://schemas.microsoft.com/office/drawing/2014/main" id="{030F3536-AAD5-418C-AC34-16F3BEAA35BB}"/>
              </a:ext>
            </a:extLst>
          </p:cNvPr>
          <p:cNvSpPr txBox="1"/>
          <p:nvPr/>
        </p:nvSpPr>
        <p:spPr>
          <a:xfrm>
            <a:off x="5368823" y="2233416"/>
            <a:ext cx="768857" cy="584775"/>
          </a:xfrm>
          <a:prstGeom prst="rect">
            <a:avLst/>
          </a:prstGeom>
          <a:noFill/>
        </p:spPr>
        <p:txBody>
          <a:bodyPr wrap="square">
            <a:spAutoFit/>
          </a:bodyPr>
          <a:lstStyle/>
          <a:p>
            <a:r>
              <a:rPr lang="es-ES" sz="1600" b="1" dirty="0">
                <a:solidFill>
                  <a:srgbClr val="575E71"/>
                </a:solidFill>
                <a:latin typeface="Bahnschrift" panose="020B0502040204020203" pitchFamily="34" charset="0"/>
              </a:rPr>
              <a:t>- 2 H</a:t>
            </a:r>
            <a:r>
              <a:rPr lang="es-ES" sz="1600" b="1" baseline="30000" dirty="0">
                <a:solidFill>
                  <a:srgbClr val="575E71"/>
                </a:solidFill>
                <a:latin typeface="Bahnschrift" panose="020B0502040204020203" pitchFamily="34" charset="0"/>
              </a:rPr>
              <a:t>+</a:t>
            </a:r>
          </a:p>
          <a:p>
            <a:r>
              <a:rPr lang="es-ES" sz="1600" b="1" dirty="0">
                <a:solidFill>
                  <a:srgbClr val="575E71"/>
                </a:solidFill>
                <a:latin typeface="Bahnschrift" panose="020B0502040204020203" pitchFamily="34" charset="0"/>
              </a:rPr>
              <a:t>- 2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pic>
        <p:nvPicPr>
          <p:cNvPr id="77" name="Imagen 76">
            <a:extLst>
              <a:ext uri="{FF2B5EF4-FFF2-40B4-BE49-F238E27FC236}">
                <a16:creationId xmlns:a16="http://schemas.microsoft.com/office/drawing/2014/main" id="{89FF67F7-EA61-45D4-9B97-34F2E8884112}"/>
              </a:ext>
            </a:extLst>
          </p:cNvPr>
          <p:cNvPicPr/>
          <p:nvPr/>
        </p:nvPicPr>
        <p:blipFill rotWithShape="1">
          <a:blip r:embed="rId5"/>
          <a:srcRect b="29570"/>
          <a:stretch/>
        </p:blipFill>
        <p:spPr>
          <a:xfrm>
            <a:off x="521084" y="3966224"/>
            <a:ext cx="1826923" cy="584776"/>
          </a:xfrm>
          <a:prstGeom prst="rect">
            <a:avLst/>
          </a:prstGeom>
        </p:spPr>
      </p:pic>
      <p:pic>
        <p:nvPicPr>
          <p:cNvPr id="79" name="Imagen 78">
            <a:extLst>
              <a:ext uri="{FF2B5EF4-FFF2-40B4-BE49-F238E27FC236}">
                <a16:creationId xmlns:a16="http://schemas.microsoft.com/office/drawing/2014/main" id="{864A60F8-6793-4B22-9EE9-5927B4E0B595}"/>
              </a:ext>
            </a:extLst>
          </p:cNvPr>
          <p:cNvPicPr/>
          <p:nvPr/>
        </p:nvPicPr>
        <p:blipFill>
          <a:blip r:embed="rId6"/>
          <a:stretch>
            <a:fillRect/>
          </a:stretch>
        </p:blipFill>
        <p:spPr>
          <a:xfrm>
            <a:off x="3470398" y="3985202"/>
            <a:ext cx="1840557" cy="933912"/>
          </a:xfrm>
          <a:prstGeom prst="rect">
            <a:avLst/>
          </a:prstGeom>
        </p:spPr>
      </p:pic>
      <p:pic>
        <p:nvPicPr>
          <p:cNvPr id="81" name="Imagen 80">
            <a:extLst>
              <a:ext uri="{FF2B5EF4-FFF2-40B4-BE49-F238E27FC236}">
                <a16:creationId xmlns:a16="http://schemas.microsoft.com/office/drawing/2014/main" id="{03CE13DE-7C58-4BD2-9268-F884ED982A05}"/>
              </a:ext>
            </a:extLst>
          </p:cNvPr>
          <p:cNvPicPr/>
          <p:nvPr/>
        </p:nvPicPr>
        <p:blipFill>
          <a:blip r:embed="rId7"/>
          <a:stretch>
            <a:fillRect/>
          </a:stretch>
        </p:blipFill>
        <p:spPr>
          <a:xfrm>
            <a:off x="6408047" y="3983083"/>
            <a:ext cx="1747847" cy="935275"/>
          </a:xfrm>
          <a:prstGeom prst="rect">
            <a:avLst/>
          </a:prstGeom>
        </p:spPr>
      </p:pic>
      <p:pic>
        <p:nvPicPr>
          <p:cNvPr id="84" name="Imagen 83">
            <a:extLst>
              <a:ext uri="{FF2B5EF4-FFF2-40B4-BE49-F238E27FC236}">
                <a16:creationId xmlns:a16="http://schemas.microsoft.com/office/drawing/2014/main" id="{80F3833B-EC0A-4848-8570-52BB4FDC4A81}"/>
              </a:ext>
            </a:extLst>
          </p:cNvPr>
          <p:cNvPicPr/>
          <p:nvPr/>
        </p:nvPicPr>
        <p:blipFill>
          <a:blip r:embed="rId8"/>
          <a:stretch>
            <a:fillRect/>
          </a:stretch>
        </p:blipFill>
        <p:spPr>
          <a:xfrm>
            <a:off x="9072555" y="3966224"/>
            <a:ext cx="1760118" cy="935275"/>
          </a:xfrm>
          <a:prstGeom prst="rect">
            <a:avLst/>
          </a:prstGeom>
        </p:spPr>
      </p:pic>
      <p:sp>
        <p:nvSpPr>
          <p:cNvPr id="6" name="Rectángulo 5">
            <a:extLst>
              <a:ext uri="{FF2B5EF4-FFF2-40B4-BE49-F238E27FC236}">
                <a16:creationId xmlns:a16="http://schemas.microsoft.com/office/drawing/2014/main" id="{233B517E-C30F-4D3E-8FC6-216A99FD81BC}"/>
              </a:ext>
            </a:extLst>
          </p:cNvPr>
          <p:cNvSpPr/>
          <p:nvPr/>
        </p:nvSpPr>
        <p:spPr>
          <a:xfrm>
            <a:off x="4137468" y="4684111"/>
            <a:ext cx="555281" cy="34839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Rectángulo 84">
            <a:extLst>
              <a:ext uri="{FF2B5EF4-FFF2-40B4-BE49-F238E27FC236}">
                <a16:creationId xmlns:a16="http://schemas.microsoft.com/office/drawing/2014/main" id="{0A0AB380-C562-4253-B5EB-45209FEB2799}"/>
              </a:ext>
            </a:extLst>
          </p:cNvPr>
          <p:cNvSpPr/>
          <p:nvPr/>
        </p:nvSpPr>
        <p:spPr>
          <a:xfrm>
            <a:off x="6976575" y="4672466"/>
            <a:ext cx="555281" cy="34839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Rectángulo 85">
            <a:extLst>
              <a:ext uri="{FF2B5EF4-FFF2-40B4-BE49-F238E27FC236}">
                <a16:creationId xmlns:a16="http://schemas.microsoft.com/office/drawing/2014/main" id="{BD0DAECB-EDFE-47B1-AA08-260A8898A644}"/>
              </a:ext>
            </a:extLst>
          </p:cNvPr>
          <p:cNvSpPr/>
          <p:nvPr/>
        </p:nvSpPr>
        <p:spPr>
          <a:xfrm>
            <a:off x="9674973" y="4586077"/>
            <a:ext cx="555281" cy="34839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CuadroTexto 86">
            <a:extLst>
              <a:ext uri="{FF2B5EF4-FFF2-40B4-BE49-F238E27FC236}">
                <a16:creationId xmlns:a16="http://schemas.microsoft.com/office/drawing/2014/main" id="{0C37ECF6-9E40-4EBA-B0B7-8AC5B771C5DE}"/>
              </a:ext>
            </a:extLst>
          </p:cNvPr>
          <p:cNvSpPr txBox="1"/>
          <p:nvPr/>
        </p:nvSpPr>
        <p:spPr>
          <a:xfrm>
            <a:off x="3173165" y="4846250"/>
            <a:ext cx="2491312" cy="457375"/>
          </a:xfrm>
          <a:prstGeom prst="rect">
            <a:avLst/>
          </a:prstGeom>
          <a:noFill/>
        </p:spPr>
        <p:txBody>
          <a:bodyPr wrap="square">
            <a:spAutoFit/>
          </a:bodyPr>
          <a:lstStyle/>
          <a:p>
            <a:pPr algn="ctr"/>
            <a:r>
              <a:rPr lang="es-ES" sz="1200" b="1" dirty="0">
                <a:solidFill>
                  <a:srgbClr val="575E71"/>
                </a:solidFill>
                <a:latin typeface="Bahnschrift" panose="020B0502040204020203" pitchFamily="34" charset="0"/>
              </a:rPr>
              <a:t>5-Hydroxymethyl-2-furancarboxylic </a:t>
            </a:r>
            <a:r>
              <a:rPr lang="es-ES" sz="1200" b="1" dirty="0" err="1">
                <a:solidFill>
                  <a:srgbClr val="575E71"/>
                </a:solidFill>
                <a:latin typeface="Bahnschrift" panose="020B0502040204020203" pitchFamily="34" charset="0"/>
              </a:rPr>
              <a:t>acid</a:t>
            </a:r>
            <a:r>
              <a:rPr lang="es-ES" sz="1200" b="1" dirty="0">
                <a:solidFill>
                  <a:srgbClr val="575E71"/>
                </a:solidFill>
                <a:latin typeface="Bahnschrift" panose="020B0502040204020203" pitchFamily="34" charset="0"/>
              </a:rPr>
              <a:t> (HMFCA)</a:t>
            </a:r>
            <a:endParaRPr lang="es-ES" sz="1200" dirty="0">
              <a:solidFill>
                <a:srgbClr val="575E71"/>
              </a:solidFill>
              <a:latin typeface="Bahnschrift" panose="020B0502040204020203" pitchFamily="34" charset="0"/>
            </a:endParaRPr>
          </a:p>
        </p:txBody>
      </p:sp>
      <p:sp>
        <p:nvSpPr>
          <p:cNvPr id="88" name="CuadroTexto 87">
            <a:extLst>
              <a:ext uri="{FF2B5EF4-FFF2-40B4-BE49-F238E27FC236}">
                <a16:creationId xmlns:a16="http://schemas.microsoft.com/office/drawing/2014/main" id="{66D37C01-8690-4197-A408-80606F55A1C4}"/>
              </a:ext>
            </a:extLst>
          </p:cNvPr>
          <p:cNvSpPr txBox="1"/>
          <p:nvPr/>
        </p:nvSpPr>
        <p:spPr>
          <a:xfrm>
            <a:off x="6220474" y="4878651"/>
            <a:ext cx="2146937" cy="461665"/>
          </a:xfrm>
          <a:prstGeom prst="rect">
            <a:avLst/>
          </a:prstGeom>
          <a:noFill/>
        </p:spPr>
        <p:txBody>
          <a:bodyPr wrap="square">
            <a:spAutoFit/>
          </a:bodyPr>
          <a:lstStyle/>
          <a:p>
            <a:pPr algn="ctr"/>
            <a:r>
              <a:rPr lang="es-ES" sz="1200" b="1" dirty="0">
                <a:solidFill>
                  <a:srgbClr val="575E71"/>
                </a:solidFill>
                <a:latin typeface="Bahnschrift" panose="020B0502040204020203" pitchFamily="34" charset="0"/>
              </a:rPr>
              <a:t>5-formylfuran </a:t>
            </a:r>
            <a:r>
              <a:rPr lang="es-ES" sz="1200" b="1" dirty="0" err="1">
                <a:solidFill>
                  <a:srgbClr val="575E71"/>
                </a:solidFill>
                <a:latin typeface="Bahnschrift" panose="020B0502040204020203" pitchFamily="34" charset="0"/>
              </a:rPr>
              <a:t>carboxylic</a:t>
            </a:r>
            <a:r>
              <a:rPr lang="es-ES" sz="1200" b="1" dirty="0">
                <a:solidFill>
                  <a:srgbClr val="575E71"/>
                </a:solidFill>
                <a:latin typeface="Bahnschrift" panose="020B0502040204020203" pitchFamily="34" charset="0"/>
              </a:rPr>
              <a:t> </a:t>
            </a:r>
            <a:r>
              <a:rPr lang="es-ES" sz="1200" b="1" dirty="0" err="1">
                <a:solidFill>
                  <a:srgbClr val="575E71"/>
                </a:solidFill>
                <a:latin typeface="Bahnschrift" panose="020B0502040204020203" pitchFamily="34" charset="0"/>
              </a:rPr>
              <a:t>acid</a:t>
            </a:r>
            <a:r>
              <a:rPr lang="es-ES" sz="1200" b="1" dirty="0">
                <a:solidFill>
                  <a:srgbClr val="575E71"/>
                </a:solidFill>
                <a:latin typeface="Bahnschrift" panose="020B0502040204020203" pitchFamily="34" charset="0"/>
              </a:rPr>
              <a:t> (FFCA)</a:t>
            </a:r>
            <a:endParaRPr lang="es-ES" sz="1200" dirty="0">
              <a:solidFill>
                <a:srgbClr val="575E71"/>
              </a:solidFill>
              <a:latin typeface="Bahnschrift" panose="020B0502040204020203" pitchFamily="34" charset="0"/>
            </a:endParaRPr>
          </a:p>
        </p:txBody>
      </p:sp>
      <p:sp>
        <p:nvSpPr>
          <p:cNvPr id="68" name="CuadroTexto 67">
            <a:extLst>
              <a:ext uri="{FF2B5EF4-FFF2-40B4-BE49-F238E27FC236}">
                <a16:creationId xmlns:a16="http://schemas.microsoft.com/office/drawing/2014/main" id="{4FB34AE3-860D-46F0-AAF1-9524F87E67AB}"/>
              </a:ext>
            </a:extLst>
          </p:cNvPr>
          <p:cNvSpPr txBox="1"/>
          <p:nvPr/>
        </p:nvSpPr>
        <p:spPr>
          <a:xfrm>
            <a:off x="9184162" y="4921788"/>
            <a:ext cx="1760118" cy="646331"/>
          </a:xfrm>
          <a:prstGeom prst="rect">
            <a:avLst/>
          </a:prstGeom>
          <a:noFill/>
        </p:spPr>
        <p:txBody>
          <a:bodyPr wrap="square">
            <a:spAutoFit/>
          </a:bodyPr>
          <a:lstStyle/>
          <a:p>
            <a:pPr algn="ctr"/>
            <a:r>
              <a:rPr lang="es-ES" sz="1200" b="1" dirty="0">
                <a:solidFill>
                  <a:srgbClr val="575E71"/>
                </a:solidFill>
                <a:latin typeface="Bahnschrift" panose="020B0502040204020203" pitchFamily="34" charset="0"/>
              </a:rPr>
              <a:t>2,5-furan </a:t>
            </a:r>
            <a:r>
              <a:rPr lang="es-ES" sz="1200" b="1" dirty="0" err="1">
                <a:solidFill>
                  <a:srgbClr val="575E71"/>
                </a:solidFill>
                <a:latin typeface="Bahnschrift" panose="020B0502040204020203" pitchFamily="34" charset="0"/>
              </a:rPr>
              <a:t>dicarboxylic</a:t>
            </a:r>
            <a:r>
              <a:rPr lang="es-ES" sz="1200" b="1" dirty="0">
                <a:solidFill>
                  <a:srgbClr val="575E71"/>
                </a:solidFill>
                <a:latin typeface="Bahnschrift" panose="020B0502040204020203" pitchFamily="34" charset="0"/>
              </a:rPr>
              <a:t> </a:t>
            </a:r>
            <a:r>
              <a:rPr lang="es-ES" sz="1200" b="1" dirty="0" err="1">
                <a:solidFill>
                  <a:srgbClr val="575E71"/>
                </a:solidFill>
                <a:latin typeface="Bahnschrift" panose="020B0502040204020203" pitchFamily="34" charset="0"/>
              </a:rPr>
              <a:t>acid</a:t>
            </a:r>
            <a:r>
              <a:rPr lang="es-ES" sz="1200" b="1" dirty="0">
                <a:solidFill>
                  <a:srgbClr val="575E71"/>
                </a:solidFill>
                <a:latin typeface="Bahnschrift" panose="020B0502040204020203" pitchFamily="34" charset="0"/>
              </a:rPr>
              <a:t> (FDCA)</a:t>
            </a:r>
          </a:p>
          <a:p>
            <a:pPr algn="ctr"/>
            <a:r>
              <a:rPr lang="es-ES" sz="1200" b="1" dirty="0">
                <a:latin typeface="Bahnschrift" panose="020B0502040204020203" pitchFamily="34" charset="0"/>
              </a:rPr>
              <a:t>Precursor del PEF</a:t>
            </a:r>
            <a:endParaRPr lang="es-ES" sz="1200" dirty="0">
              <a:latin typeface="Bahnschrift" panose="020B0502040204020203" pitchFamily="34" charset="0"/>
            </a:endParaRPr>
          </a:p>
        </p:txBody>
      </p:sp>
      <p:cxnSp>
        <p:nvCxnSpPr>
          <p:cNvPr id="89" name="Conector recto de flecha 88">
            <a:extLst>
              <a:ext uri="{FF2B5EF4-FFF2-40B4-BE49-F238E27FC236}">
                <a16:creationId xmlns:a16="http://schemas.microsoft.com/office/drawing/2014/main" id="{9526171D-82B8-4D67-85F5-BEA8629D62FF}"/>
              </a:ext>
            </a:extLst>
          </p:cNvPr>
          <p:cNvCxnSpPr>
            <a:cxnSpLocks/>
          </p:cNvCxnSpPr>
          <p:nvPr/>
        </p:nvCxnSpPr>
        <p:spPr>
          <a:xfrm>
            <a:off x="2486527" y="4241442"/>
            <a:ext cx="818147"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0" name="Conector recto de flecha 89">
            <a:extLst>
              <a:ext uri="{FF2B5EF4-FFF2-40B4-BE49-F238E27FC236}">
                <a16:creationId xmlns:a16="http://schemas.microsoft.com/office/drawing/2014/main" id="{75902A76-33CD-4448-85F1-2E89A7A1C127}"/>
              </a:ext>
            </a:extLst>
          </p:cNvPr>
          <p:cNvCxnSpPr>
            <a:cxnSpLocks/>
          </p:cNvCxnSpPr>
          <p:nvPr/>
        </p:nvCxnSpPr>
        <p:spPr>
          <a:xfrm>
            <a:off x="5460866" y="4258612"/>
            <a:ext cx="818147"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1" name="Conector recto de flecha 90">
            <a:extLst>
              <a:ext uri="{FF2B5EF4-FFF2-40B4-BE49-F238E27FC236}">
                <a16:creationId xmlns:a16="http://schemas.microsoft.com/office/drawing/2014/main" id="{488E6A81-892F-4AEE-8B54-A9117A6AE332}"/>
              </a:ext>
            </a:extLst>
          </p:cNvPr>
          <p:cNvCxnSpPr>
            <a:cxnSpLocks/>
          </p:cNvCxnSpPr>
          <p:nvPr/>
        </p:nvCxnSpPr>
        <p:spPr>
          <a:xfrm>
            <a:off x="8216613" y="4263783"/>
            <a:ext cx="818147"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2" name="CuadroTexto 91">
            <a:extLst>
              <a:ext uri="{FF2B5EF4-FFF2-40B4-BE49-F238E27FC236}">
                <a16:creationId xmlns:a16="http://schemas.microsoft.com/office/drawing/2014/main" id="{E7DCFBFF-F5ED-4A62-81D8-1AA9A0FEEF5B}"/>
              </a:ext>
            </a:extLst>
          </p:cNvPr>
          <p:cNvSpPr txBox="1"/>
          <p:nvPr/>
        </p:nvSpPr>
        <p:spPr>
          <a:xfrm>
            <a:off x="2373306" y="3843442"/>
            <a:ext cx="1097092" cy="338554"/>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+ 2 OH</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sp>
        <p:nvSpPr>
          <p:cNvPr id="93" name="CuadroTexto 92">
            <a:extLst>
              <a:ext uri="{FF2B5EF4-FFF2-40B4-BE49-F238E27FC236}">
                <a16:creationId xmlns:a16="http://schemas.microsoft.com/office/drawing/2014/main" id="{090B9C66-03A8-4E91-8A9D-E7B45E28EC44}"/>
              </a:ext>
            </a:extLst>
          </p:cNvPr>
          <p:cNvSpPr txBox="1"/>
          <p:nvPr/>
        </p:nvSpPr>
        <p:spPr>
          <a:xfrm>
            <a:off x="2360656" y="4363405"/>
            <a:ext cx="1097092"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- 3/2 H</a:t>
            </a:r>
            <a:r>
              <a:rPr lang="es-ES" sz="1600" b="1" baseline="-25000" dirty="0">
                <a:solidFill>
                  <a:srgbClr val="575E71"/>
                </a:solidFill>
                <a:latin typeface="Bahnschrift" panose="020B0502040204020203" pitchFamily="34" charset="0"/>
              </a:rPr>
              <a:t>2</a:t>
            </a:r>
            <a:r>
              <a:rPr lang="es-ES" sz="1600" b="1" dirty="0">
                <a:solidFill>
                  <a:srgbClr val="575E71"/>
                </a:solidFill>
                <a:latin typeface="Bahnschrift" panose="020B0502040204020203" pitchFamily="34" charset="0"/>
              </a:rPr>
              <a:t>O</a:t>
            </a:r>
          </a:p>
          <a:p>
            <a:pPr algn="ctr"/>
            <a:r>
              <a:rPr lang="es-ES" sz="1600" b="1" dirty="0">
                <a:solidFill>
                  <a:srgbClr val="575E71"/>
                </a:solidFill>
                <a:latin typeface="Bahnschrift" panose="020B0502040204020203" pitchFamily="34" charset="0"/>
              </a:rPr>
              <a:t>- 2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sp>
        <p:nvSpPr>
          <p:cNvPr id="95" name="CuadroTexto 94">
            <a:extLst>
              <a:ext uri="{FF2B5EF4-FFF2-40B4-BE49-F238E27FC236}">
                <a16:creationId xmlns:a16="http://schemas.microsoft.com/office/drawing/2014/main" id="{64B96DAB-3EB9-4072-847C-839DD4F023C5}"/>
              </a:ext>
            </a:extLst>
          </p:cNvPr>
          <p:cNvSpPr txBox="1"/>
          <p:nvPr/>
        </p:nvSpPr>
        <p:spPr>
          <a:xfrm>
            <a:off x="5315617" y="3843442"/>
            <a:ext cx="1097092" cy="338554"/>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+ 2 OH</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sp>
        <p:nvSpPr>
          <p:cNvPr id="96" name="CuadroTexto 95">
            <a:extLst>
              <a:ext uri="{FF2B5EF4-FFF2-40B4-BE49-F238E27FC236}">
                <a16:creationId xmlns:a16="http://schemas.microsoft.com/office/drawing/2014/main" id="{E55123D3-0A78-4668-9ECE-4D6AB50A040F}"/>
              </a:ext>
            </a:extLst>
          </p:cNvPr>
          <p:cNvSpPr txBox="1"/>
          <p:nvPr/>
        </p:nvSpPr>
        <p:spPr>
          <a:xfrm>
            <a:off x="5138149" y="4363405"/>
            <a:ext cx="1359859"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- 3/2 H</a:t>
            </a:r>
            <a:r>
              <a:rPr lang="es-ES" sz="1600" b="1" baseline="-25000" dirty="0">
                <a:solidFill>
                  <a:srgbClr val="575E71"/>
                </a:solidFill>
                <a:latin typeface="Bahnschrift" panose="020B0502040204020203" pitchFamily="34" charset="0"/>
              </a:rPr>
              <a:t>2</a:t>
            </a:r>
            <a:r>
              <a:rPr lang="es-ES" sz="1600" b="1" dirty="0">
                <a:solidFill>
                  <a:srgbClr val="575E71"/>
                </a:solidFill>
                <a:latin typeface="Bahnschrift" panose="020B0502040204020203" pitchFamily="34" charset="0"/>
              </a:rPr>
              <a:t>O</a:t>
            </a:r>
          </a:p>
          <a:p>
            <a:pPr algn="ctr"/>
            <a:r>
              <a:rPr lang="es-ES" sz="1600" b="1" dirty="0">
                <a:solidFill>
                  <a:srgbClr val="575E71"/>
                </a:solidFill>
                <a:latin typeface="Bahnschrift" panose="020B0502040204020203" pitchFamily="34" charset="0"/>
              </a:rPr>
              <a:t>- 2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sp>
        <p:nvSpPr>
          <p:cNvPr id="97" name="CuadroTexto 96">
            <a:extLst>
              <a:ext uri="{FF2B5EF4-FFF2-40B4-BE49-F238E27FC236}">
                <a16:creationId xmlns:a16="http://schemas.microsoft.com/office/drawing/2014/main" id="{3E7C687D-2A28-4265-9AAA-A10FA04E0A91}"/>
              </a:ext>
            </a:extLst>
          </p:cNvPr>
          <p:cNvSpPr txBox="1"/>
          <p:nvPr/>
        </p:nvSpPr>
        <p:spPr>
          <a:xfrm>
            <a:off x="8085763" y="3840845"/>
            <a:ext cx="1097092" cy="338554"/>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+ 2 OH</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sp>
        <p:nvSpPr>
          <p:cNvPr id="98" name="CuadroTexto 97">
            <a:extLst>
              <a:ext uri="{FF2B5EF4-FFF2-40B4-BE49-F238E27FC236}">
                <a16:creationId xmlns:a16="http://schemas.microsoft.com/office/drawing/2014/main" id="{39365EB9-0F25-46F1-A96D-21E9CC6F66F2}"/>
              </a:ext>
            </a:extLst>
          </p:cNvPr>
          <p:cNvSpPr txBox="1"/>
          <p:nvPr/>
        </p:nvSpPr>
        <p:spPr>
          <a:xfrm>
            <a:off x="7908295" y="4360808"/>
            <a:ext cx="1359859"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H</a:t>
            </a:r>
            <a:r>
              <a:rPr lang="es-ES" sz="1600" b="1" baseline="-25000" dirty="0">
                <a:solidFill>
                  <a:srgbClr val="575E71"/>
                </a:solidFill>
                <a:latin typeface="Bahnschrift" panose="020B0502040204020203" pitchFamily="34" charset="0"/>
              </a:rPr>
              <a:t>2</a:t>
            </a:r>
            <a:r>
              <a:rPr lang="es-ES" sz="1600" b="1" dirty="0">
                <a:solidFill>
                  <a:srgbClr val="575E71"/>
                </a:solidFill>
                <a:latin typeface="Bahnschrift" panose="020B0502040204020203" pitchFamily="34" charset="0"/>
              </a:rPr>
              <a:t>O</a:t>
            </a:r>
          </a:p>
          <a:p>
            <a:pPr algn="ctr"/>
            <a:r>
              <a:rPr lang="es-ES" sz="1600" b="1" dirty="0">
                <a:solidFill>
                  <a:srgbClr val="575E71"/>
                </a:solidFill>
                <a:latin typeface="Bahnschrift" panose="020B0502040204020203" pitchFamily="34" charset="0"/>
              </a:rPr>
              <a:t>- 2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sp>
        <p:nvSpPr>
          <p:cNvPr id="99" name="CuadroTexto 98">
            <a:extLst>
              <a:ext uri="{FF2B5EF4-FFF2-40B4-BE49-F238E27FC236}">
                <a16:creationId xmlns:a16="http://schemas.microsoft.com/office/drawing/2014/main" id="{1A0E4C6C-560D-4208-8A2C-39B0514D06FC}"/>
              </a:ext>
            </a:extLst>
          </p:cNvPr>
          <p:cNvSpPr txBox="1"/>
          <p:nvPr/>
        </p:nvSpPr>
        <p:spPr>
          <a:xfrm>
            <a:off x="8799294" y="1920584"/>
            <a:ext cx="464823" cy="338554"/>
          </a:xfrm>
          <a:prstGeom prst="rect">
            <a:avLst/>
          </a:prstGeom>
          <a:noFill/>
        </p:spPr>
        <p:txBody>
          <a:bodyPr wrap="square">
            <a:spAutoFit/>
          </a:bodyPr>
          <a:lstStyle/>
          <a:p>
            <a:pPr algn="ctr"/>
            <a:r>
              <a:rPr lang="en-US" sz="1600" b="1" dirty="0">
                <a:solidFill>
                  <a:srgbClr val="575E71"/>
                </a:solidFill>
                <a:latin typeface="Bahnschrift" panose="020B0502040204020203" pitchFamily="34" charset="0"/>
              </a:rPr>
              <a:t>[1]</a:t>
            </a:r>
            <a:endParaRPr lang="es-ES" sz="1600" dirty="0">
              <a:solidFill>
                <a:srgbClr val="575E71"/>
              </a:solidFill>
              <a:latin typeface="Bahnschrift" panose="020B0502040204020203" pitchFamily="34" charset="0"/>
            </a:endParaRPr>
          </a:p>
        </p:txBody>
      </p:sp>
      <p:sp>
        <p:nvSpPr>
          <p:cNvPr id="100" name="CuadroTexto 99">
            <a:extLst>
              <a:ext uri="{FF2B5EF4-FFF2-40B4-BE49-F238E27FC236}">
                <a16:creationId xmlns:a16="http://schemas.microsoft.com/office/drawing/2014/main" id="{AABF37A5-2350-4D21-B9EC-BC825C0C49AA}"/>
              </a:ext>
            </a:extLst>
          </p:cNvPr>
          <p:cNvSpPr txBox="1"/>
          <p:nvPr/>
        </p:nvSpPr>
        <p:spPr>
          <a:xfrm>
            <a:off x="11041103" y="4192680"/>
            <a:ext cx="613654" cy="338554"/>
          </a:xfrm>
          <a:prstGeom prst="rect">
            <a:avLst/>
          </a:prstGeom>
          <a:noFill/>
        </p:spPr>
        <p:txBody>
          <a:bodyPr wrap="square">
            <a:spAutoFit/>
          </a:bodyPr>
          <a:lstStyle/>
          <a:p>
            <a:pPr algn="ctr"/>
            <a:r>
              <a:rPr lang="en-US" sz="1600" b="1" dirty="0">
                <a:solidFill>
                  <a:srgbClr val="575E71"/>
                </a:solidFill>
                <a:latin typeface="Bahnschrift" panose="020B0502040204020203" pitchFamily="34" charset="0"/>
              </a:rPr>
              <a:t>[2]</a:t>
            </a:r>
            <a:endParaRPr lang="es-ES" sz="1600" dirty="0">
              <a:solidFill>
                <a:srgbClr val="575E71"/>
              </a:solidFill>
              <a:latin typeface="Bahnschrift" panose="020B0502040204020203" pitchFamily="34" charset="0"/>
            </a:endParaRPr>
          </a:p>
        </p:txBody>
      </p:sp>
      <p:sp>
        <p:nvSpPr>
          <p:cNvPr id="101" name="Rectángulo 100">
            <a:extLst>
              <a:ext uri="{FF2B5EF4-FFF2-40B4-BE49-F238E27FC236}">
                <a16:creationId xmlns:a16="http://schemas.microsoft.com/office/drawing/2014/main" id="{893713DE-FF04-4A46-9C8A-D1692AF69FA7}"/>
              </a:ext>
            </a:extLst>
          </p:cNvPr>
          <p:cNvSpPr/>
          <p:nvPr/>
        </p:nvSpPr>
        <p:spPr>
          <a:xfrm>
            <a:off x="-10707" y="5702244"/>
            <a:ext cx="12202708"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CuadroTexto 46">
            <a:extLst>
              <a:ext uri="{FF2B5EF4-FFF2-40B4-BE49-F238E27FC236}">
                <a16:creationId xmlns:a16="http://schemas.microsoft.com/office/drawing/2014/main" id="{25DB157C-B0B3-40AD-8439-723BC364FFF5}"/>
              </a:ext>
            </a:extLst>
          </p:cNvPr>
          <p:cNvSpPr txBox="1"/>
          <p:nvPr/>
        </p:nvSpPr>
        <p:spPr>
          <a:xfrm>
            <a:off x="11706233" y="6227217"/>
            <a:ext cx="348293" cy="523220"/>
          </a:xfrm>
          <a:prstGeom prst="rect">
            <a:avLst/>
          </a:prstGeom>
          <a:noFill/>
        </p:spPr>
        <p:txBody>
          <a:bodyPr wrap="square">
            <a:spAutoFit/>
          </a:bodyPr>
          <a:lstStyle/>
          <a:p>
            <a:pPr algn="just"/>
            <a:r>
              <a:rPr lang="es-ES" sz="2800" b="1" dirty="0">
                <a:latin typeface="Bahnschrift" panose="020B0502040204020203" pitchFamily="34" charset="0"/>
              </a:rPr>
              <a:t>2</a:t>
            </a:r>
            <a:endParaRPr lang="es-ES" sz="2800" dirty="0">
              <a:latin typeface="Bahnschrift" panose="020B0502040204020203" pitchFamily="34" charset="0"/>
            </a:endParaRPr>
          </a:p>
        </p:txBody>
      </p:sp>
      <p:sp>
        <p:nvSpPr>
          <p:cNvPr id="73" name="CuadroTexto 72">
            <a:extLst>
              <a:ext uri="{FF2B5EF4-FFF2-40B4-BE49-F238E27FC236}">
                <a16:creationId xmlns:a16="http://schemas.microsoft.com/office/drawing/2014/main" id="{67892583-F53E-4C1D-90BE-86ADDB095449}"/>
              </a:ext>
            </a:extLst>
          </p:cNvPr>
          <p:cNvSpPr txBox="1"/>
          <p:nvPr/>
        </p:nvSpPr>
        <p:spPr>
          <a:xfrm>
            <a:off x="381129" y="5774643"/>
            <a:ext cx="11325104" cy="1015663"/>
          </a:xfrm>
          <a:prstGeom prst="rect">
            <a:avLst/>
          </a:prstGeom>
          <a:noFill/>
        </p:spPr>
        <p:txBody>
          <a:bodyPr wrap="square">
            <a:spAutoFit/>
          </a:bodyPr>
          <a:lstStyle/>
          <a:p>
            <a:pPr algn="just"/>
            <a:r>
              <a:rPr lang="en-US" sz="1200" b="1" dirty="0">
                <a:solidFill>
                  <a:srgbClr val="575E71"/>
                </a:solidFill>
                <a:latin typeface="Bahnschrift" panose="020B0502040204020203" pitchFamily="34" charset="0"/>
              </a:rPr>
              <a:t>[1] </a:t>
            </a:r>
            <a:r>
              <a:rPr lang="en-US" sz="1200" b="1" dirty="0" err="1">
                <a:solidFill>
                  <a:srgbClr val="575E71"/>
                </a:solidFill>
                <a:latin typeface="Bahnschrift" panose="020B0502040204020203" pitchFamily="34" charset="0"/>
              </a:rPr>
              <a:t>Parpot</a:t>
            </a:r>
            <a:r>
              <a:rPr lang="en-US" sz="1200" b="1" dirty="0">
                <a:solidFill>
                  <a:srgbClr val="575E71"/>
                </a:solidFill>
                <a:latin typeface="Bahnschrift" panose="020B0502040204020203" pitchFamily="34" charset="0"/>
              </a:rPr>
              <a:t>, P., Bettencourt, A. P., </a:t>
            </a:r>
            <a:r>
              <a:rPr lang="en-US" sz="1200" b="1" dirty="0" err="1">
                <a:solidFill>
                  <a:srgbClr val="575E71"/>
                </a:solidFill>
                <a:latin typeface="Bahnschrift" panose="020B0502040204020203" pitchFamily="34" charset="0"/>
              </a:rPr>
              <a:t>Chamoulaud</a:t>
            </a:r>
            <a:r>
              <a:rPr lang="en-US" sz="1200" b="1" dirty="0">
                <a:solidFill>
                  <a:srgbClr val="575E71"/>
                </a:solidFill>
                <a:latin typeface="Bahnschrift" panose="020B0502040204020203" pitchFamily="34" charset="0"/>
              </a:rPr>
              <a:t>, G., </a:t>
            </a:r>
            <a:r>
              <a:rPr lang="en-US" sz="1200" b="1" dirty="0" err="1">
                <a:solidFill>
                  <a:srgbClr val="575E71"/>
                </a:solidFill>
                <a:latin typeface="Bahnschrift" panose="020B0502040204020203" pitchFamily="34" charset="0"/>
              </a:rPr>
              <a:t>Kokoh</a:t>
            </a:r>
            <a:r>
              <a:rPr lang="en-US" sz="1200" b="1" dirty="0">
                <a:solidFill>
                  <a:srgbClr val="575E71"/>
                </a:solidFill>
                <a:latin typeface="Bahnschrift" panose="020B0502040204020203" pitchFamily="34" charset="0"/>
              </a:rPr>
              <a:t>, K. B., </a:t>
            </a:r>
            <a:r>
              <a:rPr lang="en-US" sz="1200" b="1" dirty="0" err="1">
                <a:solidFill>
                  <a:srgbClr val="575E71"/>
                </a:solidFill>
                <a:latin typeface="Bahnschrift" panose="020B0502040204020203" pitchFamily="34" charset="0"/>
              </a:rPr>
              <a:t>Belgsir</a:t>
            </a:r>
            <a:r>
              <a:rPr lang="en-US" sz="1200" b="1" dirty="0">
                <a:solidFill>
                  <a:srgbClr val="575E71"/>
                </a:solidFill>
                <a:latin typeface="Bahnschrift" panose="020B0502040204020203" pitchFamily="34" charset="0"/>
              </a:rPr>
              <a:t>, E. M. Electrochemical investigations of the oxidation-reduction of furfural in </a:t>
            </a:r>
            <a:r>
              <a:rPr lang="en-US" sz="1200" b="1" dirty="0" err="1">
                <a:solidFill>
                  <a:srgbClr val="575E71"/>
                </a:solidFill>
                <a:latin typeface="Bahnschrift" panose="020B0502040204020203" pitchFamily="34" charset="0"/>
              </a:rPr>
              <a:t>aqueus</a:t>
            </a:r>
            <a:r>
              <a:rPr lang="en-US" sz="1200" b="1" dirty="0">
                <a:solidFill>
                  <a:srgbClr val="575E71"/>
                </a:solidFill>
                <a:latin typeface="Bahnschrift" panose="020B0502040204020203" pitchFamily="34" charset="0"/>
              </a:rPr>
              <a:t> medium. Application to electrosynthesis. </a:t>
            </a:r>
            <a:r>
              <a:rPr lang="en-US" sz="1200" b="1" dirty="0" err="1">
                <a:solidFill>
                  <a:srgbClr val="575E71"/>
                </a:solidFill>
                <a:latin typeface="Bahnschrift" panose="020B0502040204020203" pitchFamily="34" charset="0"/>
              </a:rPr>
              <a:t>Electrochimica</a:t>
            </a:r>
            <a:r>
              <a:rPr lang="en-US" sz="1200" b="1" dirty="0">
                <a:solidFill>
                  <a:srgbClr val="575E71"/>
                </a:solidFill>
                <a:latin typeface="Bahnschrift" panose="020B0502040204020203" pitchFamily="34" charset="0"/>
              </a:rPr>
              <a:t> Acta. 2004. 49, 397-403. </a:t>
            </a:r>
          </a:p>
          <a:p>
            <a:pPr algn="just"/>
            <a:r>
              <a:rPr lang="en-US" sz="1200" b="1" dirty="0">
                <a:solidFill>
                  <a:srgbClr val="575E71"/>
                </a:solidFill>
                <a:latin typeface="Bahnschrift" panose="020B0502040204020203" pitchFamily="34" charset="0"/>
              </a:rPr>
              <a:t>[2] </a:t>
            </a:r>
            <a:r>
              <a:rPr lang="en-US" sz="1200" b="1" dirty="0" err="1">
                <a:solidFill>
                  <a:srgbClr val="575E71"/>
                </a:solidFill>
                <a:latin typeface="Bahnschrift" panose="020B0502040204020203" pitchFamily="34" charset="0"/>
              </a:rPr>
              <a:t>Delparish</a:t>
            </a:r>
            <a:r>
              <a:rPr lang="en-US" sz="1200" b="1" dirty="0">
                <a:solidFill>
                  <a:srgbClr val="575E71"/>
                </a:solidFill>
                <a:latin typeface="Bahnschrift" panose="020B0502040204020203" pitchFamily="34" charset="0"/>
              </a:rPr>
              <a:t>, A., </a:t>
            </a:r>
            <a:r>
              <a:rPr lang="en-US" sz="1200" b="1" dirty="0" err="1">
                <a:solidFill>
                  <a:srgbClr val="575E71"/>
                </a:solidFill>
                <a:latin typeface="Bahnschrift" panose="020B0502040204020203" pitchFamily="34" charset="0"/>
              </a:rPr>
              <a:t>Uslu</a:t>
            </a:r>
            <a:r>
              <a:rPr lang="en-US" sz="1200" b="1" dirty="0">
                <a:solidFill>
                  <a:srgbClr val="575E71"/>
                </a:solidFill>
                <a:latin typeface="Bahnschrift" panose="020B0502040204020203" pitchFamily="34" charset="0"/>
              </a:rPr>
              <a:t>, A., Cao, Y., de Groot, T., van der Schaaf, J., Noël, T., D’Angelo, M. F. N. Boosting the valorization of biomass and green electrons to chemical building blocks: A study on the kinetics and mass transfer during the electrochemical conversion of HMF to FDCA in a microreactor. Chemical Engineering Journal. 2022. 438, 135393.</a:t>
            </a:r>
            <a:endParaRPr lang="es-ES" sz="1200" dirty="0">
              <a:solidFill>
                <a:srgbClr val="575E71"/>
              </a:solidFill>
              <a:latin typeface="Bahnschrift" panose="020B0502040204020203" pitchFamily="34" charset="0"/>
            </a:endParaRPr>
          </a:p>
        </p:txBody>
      </p:sp>
    </p:spTree>
    <p:extLst>
      <p:ext uri="{BB962C8B-B14F-4D97-AF65-F5344CB8AC3E}">
        <p14:creationId xmlns:p14="http://schemas.microsoft.com/office/powerpoint/2010/main" val="38617989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66" name="Rectángulo 65">
            <a:extLst>
              <a:ext uri="{FF2B5EF4-FFF2-40B4-BE49-F238E27FC236}">
                <a16:creationId xmlns:a16="http://schemas.microsoft.com/office/drawing/2014/main" id="{BD900141-21E0-4BC9-905C-7152CD2164B3}"/>
              </a:ext>
            </a:extLst>
          </p:cNvPr>
          <p:cNvSpPr/>
          <p:nvPr/>
        </p:nvSpPr>
        <p:spPr>
          <a:xfrm>
            <a:off x="390527" y="1476180"/>
            <a:ext cx="11414448" cy="4046795"/>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30">
            <a:extLst>
              <a:ext uri="{FF2B5EF4-FFF2-40B4-BE49-F238E27FC236}">
                <a16:creationId xmlns:a16="http://schemas.microsoft.com/office/drawing/2014/main" id="{8552971D-336A-4F38-B4D4-335C9572A9D8}"/>
              </a:ext>
            </a:extLst>
          </p:cNvPr>
          <p:cNvSpPr/>
          <p:nvPr/>
        </p:nvSpPr>
        <p:spPr>
          <a:xfrm>
            <a:off x="0" y="-147546"/>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475179" y="84970"/>
            <a:ext cx="11238701"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Antecedentes y estado actual del tema</a:t>
            </a:r>
          </a:p>
        </p:txBody>
      </p:sp>
      <p:sp>
        <p:nvSpPr>
          <p:cNvPr id="44" name="CuadroTexto 43">
            <a:extLst>
              <a:ext uri="{FF2B5EF4-FFF2-40B4-BE49-F238E27FC236}">
                <a16:creationId xmlns:a16="http://schemas.microsoft.com/office/drawing/2014/main" id="{B1418FCD-860A-4D59-B7CF-AD12DB9BDD8D}"/>
              </a:ext>
            </a:extLst>
          </p:cNvPr>
          <p:cNvSpPr txBox="1"/>
          <p:nvPr/>
        </p:nvSpPr>
        <p:spPr>
          <a:xfrm>
            <a:off x="2231976" y="2426876"/>
            <a:ext cx="2893693" cy="276999"/>
          </a:xfrm>
          <a:prstGeom prst="rect">
            <a:avLst/>
          </a:prstGeom>
          <a:noFill/>
        </p:spPr>
        <p:txBody>
          <a:bodyPr wrap="square">
            <a:spAutoFit/>
          </a:bodyPr>
          <a:lstStyle/>
          <a:p>
            <a:pPr algn="ctr"/>
            <a:r>
              <a:rPr lang="es-ES" sz="1200" b="1" dirty="0">
                <a:solidFill>
                  <a:srgbClr val="575E71"/>
                </a:solidFill>
                <a:latin typeface="Bahnschrift" panose="020B0502040204020203" pitchFamily="34" charset="0"/>
              </a:rPr>
              <a:t>HMF</a:t>
            </a:r>
            <a:endParaRPr lang="es-ES" sz="1200" dirty="0">
              <a:solidFill>
                <a:srgbClr val="575E71"/>
              </a:solidFill>
              <a:latin typeface="Bahnschrift" panose="020B0502040204020203" pitchFamily="34" charset="0"/>
            </a:endParaRPr>
          </a:p>
        </p:txBody>
      </p:sp>
      <p:pic>
        <p:nvPicPr>
          <p:cNvPr id="77" name="Imagen 76">
            <a:extLst>
              <a:ext uri="{FF2B5EF4-FFF2-40B4-BE49-F238E27FC236}">
                <a16:creationId xmlns:a16="http://schemas.microsoft.com/office/drawing/2014/main" id="{89FF67F7-EA61-45D4-9B97-34F2E8884112}"/>
              </a:ext>
            </a:extLst>
          </p:cNvPr>
          <p:cNvPicPr/>
          <p:nvPr/>
        </p:nvPicPr>
        <p:blipFill rotWithShape="1">
          <a:blip r:embed="rId3"/>
          <a:srcRect b="29570"/>
          <a:stretch/>
        </p:blipFill>
        <p:spPr>
          <a:xfrm>
            <a:off x="2817086" y="1782382"/>
            <a:ext cx="1661820" cy="539249"/>
          </a:xfrm>
          <a:prstGeom prst="rect">
            <a:avLst/>
          </a:prstGeom>
        </p:spPr>
      </p:pic>
      <p:sp>
        <p:nvSpPr>
          <p:cNvPr id="87" name="CuadroTexto 86">
            <a:extLst>
              <a:ext uri="{FF2B5EF4-FFF2-40B4-BE49-F238E27FC236}">
                <a16:creationId xmlns:a16="http://schemas.microsoft.com/office/drawing/2014/main" id="{0C37ECF6-9E40-4EBA-B0B7-8AC5B771C5DE}"/>
              </a:ext>
            </a:extLst>
          </p:cNvPr>
          <p:cNvSpPr txBox="1"/>
          <p:nvPr/>
        </p:nvSpPr>
        <p:spPr>
          <a:xfrm>
            <a:off x="2946312" y="4722467"/>
            <a:ext cx="1403368" cy="461665"/>
          </a:xfrm>
          <a:prstGeom prst="rect">
            <a:avLst/>
          </a:prstGeom>
          <a:noFill/>
        </p:spPr>
        <p:txBody>
          <a:bodyPr wrap="square">
            <a:spAutoFit/>
          </a:bodyPr>
          <a:lstStyle/>
          <a:p>
            <a:pPr algn="ctr"/>
            <a:r>
              <a:rPr lang="es-ES" sz="1200" b="1" dirty="0">
                <a:solidFill>
                  <a:srgbClr val="575E71"/>
                </a:solidFill>
                <a:latin typeface="Bahnschrift" panose="020B0502040204020203" pitchFamily="34" charset="0"/>
              </a:rPr>
              <a:t>5-methylfurfural (5-MF)</a:t>
            </a:r>
            <a:endParaRPr lang="es-ES" sz="1200" dirty="0">
              <a:solidFill>
                <a:srgbClr val="575E71"/>
              </a:solidFill>
              <a:latin typeface="Bahnschrift" panose="020B0502040204020203" pitchFamily="34" charset="0"/>
            </a:endParaRPr>
          </a:p>
        </p:txBody>
      </p:sp>
      <p:cxnSp>
        <p:nvCxnSpPr>
          <p:cNvPr id="89" name="Conector recto de flecha 88">
            <a:extLst>
              <a:ext uri="{FF2B5EF4-FFF2-40B4-BE49-F238E27FC236}">
                <a16:creationId xmlns:a16="http://schemas.microsoft.com/office/drawing/2014/main" id="{9526171D-82B8-4D67-85F5-BEA8629D62FF}"/>
              </a:ext>
            </a:extLst>
          </p:cNvPr>
          <p:cNvCxnSpPr>
            <a:cxnSpLocks/>
          </p:cNvCxnSpPr>
          <p:nvPr/>
        </p:nvCxnSpPr>
        <p:spPr>
          <a:xfrm>
            <a:off x="4785810" y="2127712"/>
            <a:ext cx="888418"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2" name="CuadroTexto 91">
            <a:extLst>
              <a:ext uri="{FF2B5EF4-FFF2-40B4-BE49-F238E27FC236}">
                <a16:creationId xmlns:a16="http://schemas.microsoft.com/office/drawing/2014/main" id="{E7DCFBFF-F5ED-4A62-81D8-1AA9A0FEEF5B}"/>
              </a:ext>
            </a:extLst>
          </p:cNvPr>
          <p:cNvSpPr txBox="1"/>
          <p:nvPr/>
        </p:nvSpPr>
        <p:spPr>
          <a:xfrm>
            <a:off x="4593817" y="1717794"/>
            <a:ext cx="1097092" cy="338554"/>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+ 2 H</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sp>
        <p:nvSpPr>
          <p:cNvPr id="93" name="CuadroTexto 92">
            <a:extLst>
              <a:ext uri="{FF2B5EF4-FFF2-40B4-BE49-F238E27FC236}">
                <a16:creationId xmlns:a16="http://schemas.microsoft.com/office/drawing/2014/main" id="{090B9C66-03A8-4E91-8A9D-E7B45E28EC44}"/>
              </a:ext>
            </a:extLst>
          </p:cNvPr>
          <p:cNvSpPr txBox="1"/>
          <p:nvPr/>
        </p:nvSpPr>
        <p:spPr>
          <a:xfrm>
            <a:off x="3571632" y="3092718"/>
            <a:ext cx="1097092" cy="338554"/>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H</a:t>
            </a:r>
            <a:r>
              <a:rPr lang="es-ES" sz="1600" b="1" baseline="-25000" dirty="0">
                <a:solidFill>
                  <a:srgbClr val="575E71"/>
                </a:solidFill>
                <a:latin typeface="Bahnschrift" panose="020B0502040204020203" pitchFamily="34" charset="0"/>
              </a:rPr>
              <a:t>2</a:t>
            </a:r>
            <a:r>
              <a:rPr lang="es-ES" sz="1600" b="1" dirty="0">
                <a:solidFill>
                  <a:srgbClr val="575E71"/>
                </a:solidFill>
                <a:latin typeface="Bahnschrift" panose="020B0502040204020203" pitchFamily="34" charset="0"/>
              </a:rPr>
              <a:t>O</a:t>
            </a:r>
            <a:endParaRPr lang="es-ES" sz="1600" baseline="30000" dirty="0">
              <a:solidFill>
                <a:srgbClr val="575E71"/>
              </a:solidFill>
              <a:latin typeface="Bahnschrift" panose="020B0502040204020203" pitchFamily="34" charset="0"/>
            </a:endParaRPr>
          </a:p>
        </p:txBody>
      </p:sp>
      <p:sp>
        <p:nvSpPr>
          <p:cNvPr id="100" name="CuadroTexto 99">
            <a:extLst>
              <a:ext uri="{FF2B5EF4-FFF2-40B4-BE49-F238E27FC236}">
                <a16:creationId xmlns:a16="http://schemas.microsoft.com/office/drawing/2014/main" id="{AABF37A5-2350-4D21-B9EC-BC825C0C49AA}"/>
              </a:ext>
            </a:extLst>
          </p:cNvPr>
          <p:cNvSpPr txBox="1"/>
          <p:nvPr/>
        </p:nvSpPr>
        <p:spPr>
          <a:xfrm>
            <a:off x="11131296" y="5121291"/>
            <a:ext cx="759076" cy="338554"/>
          </a:xfrm>
          <a:prstGeom prst="rect">
            <a:avLst/>
          </a:prstGeom>
          <a:noFill/>
        </p:spPr>
        <p:txBody>
          <a:bodyPr wrap="square">
            <a:spAutoFit/>
          </a:bodyPr>
          <a:lstStyle/>
          <a:p>
            <a:pPr algn="ctr"/>
            <a:r>
              <a:rPr lang="en-US" sz="1600" b="1" dirty="0">
                <a:solidFill>
                  <a:srgbClr val="575E71"/>
                </a:solidFill>
                <a:latin typeface="Bahnschrift" panose="020B0502040204020203" pitchFamily="34" charset="0"/>
              </a:rPr>
              <a:t>[3, 4]</a:t>
            </a:r>
            <a:endParaRPr lang="es-ES" sz="1600" dirty="0">
              <a:solidFill>
                <a:srgbClr val="575E71"/>
              </a:solidFill>
              <a:latin typeface="Bahnschrift" panose="020B0502040204020203" pitchFamily="34" charset="0"/>
            </a:endParaRPr>
          </a:p>
        </p:txBody>
      </p:sp>
      <p:sp>
        <p:nvSpPr>
          <p:cNvPr id="101" name="Rectángulo 100">
            <a:extLst>
              <a:ext uri="{FF2B5EF4-FFF2-40B4-BE49-F238E27FC236}">
                <a16:creationId xmlns:a16="http://schemas.microsoft.com/office/drawing/2014/main" id="{893713DE-FF04-4A46-9C8A-D1692AF69FA7}"/>
              </a:ext>
            </a:extLst>
          </p:cNvPr>
          <p:cNvSpPr/>
          <p:nvPr/>
        </p:nvSpPr>
        <p:spPr>
          <a:xfrm>
            <a:off x="-10707" y="5945614"/>
            <a:ext cx="12202708" cy="92954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CuadroTexto 46">
            <a:extLst>
              <a:ext uri="{FF2B5EF4-FFF2-40B4-BE49-F238E27FC236}">
                <a16:creationId xmlns:a16="http://schemas.microsoft.com/office/drawing/2014/main" id="{25DB157C-B0B3-40AD-8439-723BC364FFF5}"/>
              </a:ext>
            </a:extLst>
          </p:cNvPr>
          <p:cNvSpPr txBox="1"/>
          <p:nvPr/>
        </p:nvSpPr>
        <p:spPr>
          <a:xfrm>
            <a:off x="11706233" y="6227217"/>
            <a:ext cx="348293" cy="523220"/>
          </a:xfrm>
          <a:prstGeom prst="rect">
            <a:avLst/>
          </a:prstGeom>
          <a:noFill/>
        </p:spPr>
        <p:txBody>
          <a:bodyPr wrap="square">
            <a:spAutoFit/>
          </a:bodyPr>
          <a:lstStyle/>
          <a:p>
            <a:pPr algn="just"/>
            <a:r>
              <a:rPr lang="es-ES" sz="2800" b="1" dirty="0">
                <a:latin typeface="Bahnschrift" panose="020B0502040204020203" pitchFamily="34" charset="0"/>
              </a:rPr>
              <a:t>3</a:t>
            </a:r>
            <a:endParaRPr lang="es-ES" sz="2800" dirty="0">
              <a:latin typeface="Bahnschrift" panose="020B0502040204020203" pitchFamily="34" charset="0"/>
            </a:endParaRPr>
          </a:p>
        </p:txBody>
      </p:sp>
      <p:sp>
        <p:nvSpPr>
          <p:cNvPr id="73" name="CuadroTexto 72">
            <a:extLst>
              <a:ext uri="{FF2B5EF4-FFF2-40B4-BE49-F238E27FC236}">
                <a16:creationId xmlns:a16="http://schemas.microsoft.com/office/drawing/2014/main" id="{67892583-F53E-4C1D-90BE-86ADDB095449}"/>
              </a:ext>
            </a:extLst>
          </p:cNvPr>
          <p:cNvSpPr txBox="1"/>
          <p:nvPr/>
        </p:nvSpPr>
        <p:spPr>
          <a:xfrm>
            <a:off x="250863" y="6105972"/>
            <a:ext cx="11325104" cy="646331"/>
          </a:xfrm>
          <a:prstGeom prst="rect">
            <a:avLst/>
          </a:prstGeom>
          <a:noFill/>
        </p:spPr>
        <p:txBody>
          <a:bodyPr wrap="square">
            <a:spAutoFit/>
          </a:bodyPr>
          <a:lstStyle/>
          <a:p>
            <a:pPr algn="just"/>
            <a:r>
              <a:rPr lang="en-US" sz="1200" b="1" dirty="0">
                <a:solidFill>
                  <a:srgbClr val="575E71"/>
                </a:solidFill>
                <a:latin typeface="Bahnschrift" panose="020B0502040204020203" pitchFamily="34" charset="0"/>
              </a:rPr>
              <a:t>[3] Kwon, Y., Schouten, K. J. P., van der Waal, J. C., de Jong, E., Koper, M. T. M. Electrocatalytic conversion of </a:t>
            </a:r>
            <a:r>
              <a:rPr lang="en-US" sz="1200" b="1" dirty="0" err="1">
                <a:solidFill>
                  <a:srgbClr val="575E71"/>
                </a:solidFill>
                <a:latin typeface="Bahnschrift" panose="020B0502040204020203" pitchFamily="34" charset="0"/>
              </a:rPr>
              <a:t>furanic</a:t>
            </a:r>
            <a:r>
              <a:rPr lang="en-US" sz="1200" b="1" dirty="0">
                <a:solidFill>
                  <a:srgbClr val="575E71"/>
                </a:solidFill>
                <a:latin typeface="Bahnschrift" panose="020B0502040204020203" pitchFamily="34" charset="0"/>
              </a:rPr>
              <a:t> compounds. ACS </a:t>
            </a:r>
            <a:r>
              <a:rPr lang="en-US" sz="1200" b="1" dirty="0" err="1">
                <a:solidFill>
                  <a:srgbClr val="575E71"/>
                </a:solidFill>
                <a:latin typeface="Bahnschrift" panose="020B0502040204020203" pitchFamily="34" charset="0"/>
              </a:rPr>
              <a:t>Catal</a:t>
            </a:r>
            <a:r>
              <a:rPr lang="en-US" sz="1200" b="1" dirty="0">
                <a:solidFill>
                  <a:srgbClr val="575E71"/>
                </a:solidFill>
                <a:latin typeface="Bahnschrift" panose="020B0502040204020203" pitchFamily="34" charset="0"/>
              </a:rPr>
              <a:t>. 2016. 6(10), 6704-6717.</a:t>
            </a:r>
          </a:p>
          <a:p>
            <a:pPr algn="just"/>
            <a:r>
              <a:rPr lang="en-US" sz="1200" b="1" dirty="0">
                <a:solidFill>
                  <a:srgbClr val="575E71"/>
                </a:solidFill>
                <a:latin typeface="Bahnschrift" panose="020B0502040204020203" pitchFamily="34" charset="0"/>
              </a:rPr>
              <a:t>[4] Kwon, Y., de Jong, E., </a:t>
            </a:r>
            <a:r>
              <a:rPr lang="en-US" sz="1200" b="1" dirty="0" err="1">
                <a:solidFill>
                  <a:srgbClr val="575E71"/>
                </a:solidFill>
                <a:latin typeface="Bahnschrift" panose="020B0502040204020203" pitchFamily="34" charset="0"/>
              </a:rPr>
              <a:t>Raoufmoghaddam</a:t>
            </a:r>
            <a:r>
              <a:rPr lang="en-US" sz="1200" b="1" dirty="0">
                <a:solidFill>
                  <a:srgbClr val="575E71"/>
                </a:solidFill>
                <a:latin typeface="Bahnschrift" panose="020B0502040204020203" pitchFamily="34" charset="0"/>
              </a:rPr>
              <a:t>, S., Koper, M. T. M. Electrocatalytic Hydrogenation of 5-Hydroxymethylfurfural in the Absence and Presence of Glucose. </a:t>
            </a:r>
            <a:r>
              <a:rPr lang="en-US" sz="1200" b="1" dirty="0" err="1">
                <a:solidFill>
                  <a:srgbClr val="575E71"/>
                </a:solidFill>
                <a:latin typeface="Bahnschrift" panose="020B0502040204020203" pitchFamily="34" charset="0"/>
              </a:rPr>
              <a:t>ChemSusChem</a:t>
            </a:r>
            <a:r>
              <a:rPr lang="en-US" sz="1200" b="1" dirty="0">
                <a:solidFill>
                  <a:srgbClr val="575E71"/>
                </a:solidFill>
                <a:latin typeface="Bahnschrift" panose="020B0502040204020203" pitchFamily="34" charset="0"/>
              </a:rPr>
              <a:t>. 2013. 6, 1659-1667. </a:t>
            </a:r>
          </a:p>
        </p:txBody>
      </p:sp>
      <p:graphicFrame>
        <p:nvGraphicFramePr>
          <p:cNvPr id="2" name="Objeto 1">
            <a:extLst>
              <a:ext uri="{FF2B5EF4-FFF2-40B4-BE49-F238E27FC236}">
                <a16:creationId xmlns:a16="http://schemas.microsoft.com/office/drawing/2014/main" id="{A8ACA348-D55B-B851-1B1A-A6653BAE7D5F}"/>
              </a:ext>
            </a:extLst>
          </p:cNvPr>
          <p:cNvGraphicFramePr>
            <a:graphicFrameLocks noChangeAspect="1"/>
          </p:cNvGraphicFramePr>
          <p:nvPr>
            <p:extLst>
              <p:ext uri="{D42A27DB-BD31-4B8C-83A1-F6EECF244321}">
                <p14:modId xmlns:p14="http://schemas.microsoft.com/office/powerpoint/2010/main" val="876140502"/>
              </p:ext>
            </p:extLst>
          </p:nvPr>
        </p:nvGraphicFramePr>
        <p:xfrm>
          <a:off x="5922813" y="1684408"/>
          <a:ext cx="1869892" cy="582098"/>
        </p:xfrm>
        <a:graphic>
          <a:graphicData uri="http://schemas.openxmlformats.org/presentationml/2006/ole">
            <mc:AlternateContent xmlns:mc="http://schemas.openxmlformats.org/markup-compatibility/2006">
              <mc:Choice xmlns:v="urn:schemas-microsoft-com:vml" Requires="v">
                <p:oleObj name="CS ChemDraw Drawing" r:id="rId4" imgW="2234113" imgH="695039" progId="ChemDraw.Document.6.0">
                  <p:embed/>
                </p:oleObj>
              </mc:Choice>
              <mc:Fallback>
                <p:oleObj name="CS ChemDraw Drawing" r:id="rId4" imgW="2234113" imgH="695039" progId="ChemDraw.Document.6.0">
                  <p:embed/>
                  <p:pic>
                    <p:nvPicPr>
                      <p:cNvPr id="0" name=""/>
                      <p:cNvPicPr/>
                      <p:nvPr/>
                    </p:nvPicPr>
                    <p:blipFill>
                      <a:blip r:embed="rId5"/>
                      <a:stretch>
                        <a:fillRect/>
                      </a:stretch>
                    </p:blipFill>
                    <p:spPr>
                      <a:xfrm>
                        <a:off x="5922813" y="1684408"/>
                        <a:ext cx="1869892" cy="582098"/>
                      </a:xfrm>
                      <a:prstGeom prst="rect">
                        <a:avLst/>
                      </a:prstGeom>
                    </p:spPr>
                  </p:pic>
                </p:oleObj>
              </mc:Fallback>
            </mc:AlternateContent>
          </a:graphicData>
        </a:graphic>
      </p:graphicFrame>
      <p:sp>
        <p:nvSpPr>
          <p:cNvPr id="4" name="CuadroTexto 3">
            <a:extLst>
              <a:ext uri="{FF2B5EF4-FFF2-40B4-BE49-F238E27FC236}">
                <a16:creationId xmlns:a16="http://schemas.microsoft.com/office/drawing/2014/main" id="{0DE2BAFC-EE4B-7000-D2CF-AD38722348B4}"/>
              </a:ext>
            </a:extLst>
          </p:cNvPr>
          <p:cNvSpPr txBox="1"/>
          <p:nvPr/>
        </p:nvSpPr>
        <p:spPr>
          <a:xfrm>
            <a:off x="4643063" y="2199273"/>
            <a:ext cx="1097092" cy="502702"/>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+ 2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a:p>
            <a:pPr algn="ctr"/>
            <a:endParaRPr lang="es-ES" sz="1600" baseline="30000" dirty="0">
              <a:solidFill>
                <a:srgbClr val="575E71"/>
              </a:solidFill>
              <a:latin typeface="Bahnschrift" panose="020B0502040204020203" pitchFamily="34" charset="0"/>
            </a:endParaRPr>
          </a:p>
        </p:txBody>
      </p:sp>
      <p:sp>
        <p:nvSpPr>
          <p:cNvPr id="5" name="CuadroTexto 4">
            <a:extLst>
              <a:ext uri="{FF2B5EF4-FFF2-40B4-BE49-F238E27FC236}">
                <a16:creationId xmlns:a16="http://schemas.microsoft.com/office/drawing/2014/main" id="{D0825EC3-F96E-9DE0-1173-D91DB7F952A7}"/>
              </a:ext>
            </a:extLst>
          </p:cNvPr>
          <p:cNvSpPr txBox="1"/>
          <p:nvPr/>
        </p:nvSpPr>
        <p:spPr>
          <a:xfrm>
            <a:off x="5858109" y="2382564"/>
            <a:ext cx="2005784" cy="646331"/>
          </a:xfrm>
          <a:prstGeom prst="rect">
            <a:avLst/>
          </a:prstGeom>
          <a:noFill/>
        </p:spPr>
        <p:txBody>
          <a:bodyPr wrap="square">
            <a:spAutoFit/>
          </a:bodyPr>
          <a:lstStyle/>
          <a:p>
            <a:pPr algn="ctr"/>
            <a:r>
              <a:rPr lang="es-ES" sz="1200" b="1" dirty="0">
                <a:solidFill>
                  <a:srgbClr val="575E71"/>
                </a:solidFill>
                <a:latin typeface="Bahnschrift" panose="020B0502040204020203" pitchFamily="34" charset="0"/>
              </a:rPr>
              <a:t>2,5-dihydroxymethylfuran (DHMF)</a:t>
            </a:r>
          </a:p>
          <a:p>
            <a:pPr algn="ctr"/>
            <a:r>
              <a:rPr lang="es-ES" sz="1200" b="1" dirty="0">
                <a:latin typeface="Bahnschrift" panose="020B0502040204020203" pitchFamily="34" charset="0"/>
              </a:rPr>
              <a:t>Precursor de polímeros</a:t>
            </a:r>
            <a:endParaRPr lang="es-ES" sz="1200" dirty="0">
              <a:latin typeface="Bahnschrift" panose="020B0502040204020203" pitchFamily="34" charset="0"/>
            </a:endParaRPr>
          </a:p>
        </p:txBody>
      </p:sp>
      <p:graphicFrame>
        <p:nvGraphicFramePr>
          <p:cNvPr id="7" name="Objeto 6">
            <a:extLst>
              <a:ext uri="{FF2B5EF4-FFF2-40B4-BE49-F238E27FC236}">
                <a16:creationId xmlns:a16="http://schemas.microsoft.com/office/drawing/2014/main" id="{65176725-CFA6-4C77-203F-B765A587BB9C}"/>
              </a:ext>
            </a:extLst>
          </p:cNvPr>
          <p:cNvGraphicFramePr>
            <a:graphicFrameLocks noChangeAspect="1"/>
          </p:cNvGraphicFramePr>
          <p:nvPr>
            <p:extLst>
              <p:ext uri="{D42A27DB-BD31-4B8C-83A1-F6EECF244321}">
                <p14:modId xmlns:p14="http://schemas.microsoft.com/office/powerpoint/2010/main" val="1520088197"/>
              </p:ext>
            </p:extLst>
          </p:nvPr>
        </p:nvGraphicFramePr>
        <p:xfrm>
          <a:off x="3082326" y="4049686"/>
          <a:ext cx="1426008" cy="582098"/>
        </p:xfrm>
        <a:graphic>
          <a:graphicData uri="http://schemas.openxmlformats.org/presentationml/2006/ole">
            <mc:AlternateContent xmlns:mc="http://schemas.openxmlformats.org/markup-compatibility/2006">
              <mc:Choice xmlns:v="urn:schemas-microsoft-com:vml" Requires="v">
                <p:oleObj name="CS ChemDraw Drawing" r:id="rId6" imgW="1703761" imgH="695039" progId="ChemDraw.Document.6.0">
                  <p:embed/>
                </p:oleObj>
              </mc:Choice>
              <mc:Fallback>
                <p:oleObj name="CS ChemDraw Drawing" r:id="rId6" imgW="1703761" imgH="695039" progId="ChemDraw.Document.6.0">
                  <p:embed/>
                  <p:pic>
                    <p:nvPicPr>
                      <p:cNvPr id="0" name=""/>
                      <p:cNvPicPr/>
                      <p:nvPr/>
                    </p:nvPicPr>
                    <p:blipFill>
                      <a:blip r:embed="rId7"/>
                      <a:stretch>
                        <a:fillRect/>
                      </a:stretch>
                    </p:blipFill>
                    <p:spPr>
                      <a:xfrm>
                        <a:off x="3082326" y="4049686"/>
                        <a:ext cx="1426008" cy="582098"/>
                      </a:xfrm>
                      <a:prstGeom prst="rect">
                        <a:avLst/>
                      </a:prstGeom>
                    </p:spPr>
                  </p:pic>
                </p:oleObj>
              </mc:Fallback>
            </mc:AlternateContent>
          </a:graphicData>
        </a:graphic>
      </p:graphicFrame>
      <p:cxnSp>
        <p:nvCxnSpPr>
          <p:cNvPr id="8" name="Conector recto de flecha 7">
            <a:extLst>
              <a:ext uri="{FF2B5EF4-FFF2-40B4-BE49-F238E27FC236}">
                <a16:creationId xmlns:a16="http://schemas.microsoft.com/office/drawing/2014/main" id="{4B433CEC-8BDA-AF72-93DC-74CA21F64A7D}"/>
              </a:ext>
            </a:extLst>
          </p:cNvPr>
          <p:cNvCxnSpPr>
            <a:cxnSpLocks/>
          </p:cNvCxnSpPr>
          <p:nvPr/>
        </p:nvCxnSpPr>
        <p:spPr>
          <a:xfrm>
            <a:off x="3649196" y="2961327"/>
            <a:ext cx="0" cy="791607"/>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CuadroTexto 8">
            <a:extLst>
              <a:ext uri="{FF2B5EF4-FFF2-40B4-BE49-F238E27FC236}">
                <a16:creationId xmlns:a16="http://schemas.microsoft.com/office/drawing/2014/main" id="{75D66F20-0C60-0F46-BBD0-4E98B8FD719D}"/>
              </a:ext>
            </a:extLst>
          </p:cNvPr>
          <p:cNvSpPr txBox="1"/>
          <p:nvPr/>
        </p:nvSpPr>
        <p:spPr>
          <a:xfrm>
            <a:off x="2698238" y="2961327"/>
            <a:ext cx="1097092"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+ 2 H</a:t>
            </a:r>
            <a:r>
              <a:rPr lang="es-ES" sz="1600" b="1" baseline="30000" dirty="0">
                <a:solidFill>
                  <a:srgbClr val="575E71"/>
                </a:solidFill>
                <a:latin typeface="Bahnschrift" panose="020B0502040204020203" pitchFamily="34" charset="0"/>
              </a:rPr>
              <a:t>+</a:t>
            </a:r>
          </a:p>
          <a:p>
            <a:pPr algn="ctr"/>
            <a:r>
              <a:rPr lang="es-ES" sz="1600" b="1" dirty="0">
                <a:solidFill>
                  <a:srgbClr val="575E71"/>
                </a:solidFill>
                <a:latin typeface="Bahnschrift" panose="020B0502040204020203" pitchFamily="34" charset="0"/>
              </a:rPr>
              <a:t>+ 2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cxnSp>
        <p:nvCxnSpPr>
          <p:cNvPr id="10" name="Conector recto de flecha 9">
            <a:extLst>
              <a:ext uri="{FF2B5EF4-FFF2-40B4-BE49-F238E27FC236}">
                <a16:creationId xmlns:a16="http://schemas.microsoft.com/office/drawing/2014/main" id="{20D02163-3C43-8AF2-ABE8-1A0791CF4682}"/>
              </a:ext>
            </a:extLst>
          </p:cNvPr>
          <p:cNvCxnSpPr>
            <a:cxnSpLocks/>
          </p:cNvCxnSpPr>
          <p:nvPr/>
        </p:nvCxnSpPr>
        <p:spPr>
          <a:xfrm>
            <a:off x="4668724" y="4410973"/>
            <a:ext cx="780377" cy="1299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ector recto de flecha 12">
            <a:extLst>
              <a:ext uri="{FF2B5EF4-FFF2-40B4-BE49-F238E27FC236}">
                <a16:creationId xmlns:a16="http://schemas.microsoft.com/office/drawing/2014/main" id="{D26CFBC1-88C2-0E6D-D1BC-B72644DE4903}"/>
              </a:ext>
            </a:extLst>
          </p:cNvPr>
          <p:cNvCxnSpPr>
            <a:cxnSpLocks/>
          </p:cNvCxnSpPr>
          <p:nvPr/>
        </p:nvCxnSpPr>
        <p:spPr>
          <a:xfrm flipH="1">
            <a:off x="2099467" y="4417468"/>
            <a:ext cx="81206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5" name="Objeto 14">
            <a:extLst>
              <a:ext uri="{FF2B5EF4-FFF2-40B4-BE49-F238E27FC236}">
                <a16:creationId xmlns:a16="http://schemas.microsoft.com/office/drawing/2014/main" id="{9491828D-583B-38FF-88FA-77DB752E9E35}"/>
              </a:ext>
            </a:extLst>
          </p:cNvPr>
          <p:cNvGraphicFramePr>
            <a:graphicFrameLocks noChangeAspect="1"/>
          </p:cNvGraphicFramePr>
          <p:nvPr>
            <p:extLst>
              <p:ext uri="{D42A27DB-BD31-4B8C-83A1-F6EECF244321}">
                <p14:modId xmlns:p14="http://schemas.microsoft.com/office/powerpoint/2010/main" val="2801715833"/>
              </p:ext>
            </p:extLst>
          </p:nvPr>
        </p:nvGraphicFramePr>
        <p:xfrm>
          <a:off x="547659" y="3878246"/>
          <a:ext cx="1423351" cy="924979"/>
        </p:xfrm>
        <a:graphic>
          <a:graphicData uri="http://schemas.openxmlformats.org/presentationml/2006/ole">
            <mc:AlternateContent xmlns:mc="http://schemas.openxmlformats.org/markup-compatibility/2006">
              <mc:Choice xmlns:v="urn:schemas-microsoft-com:vml" Requires="v">
                <p:oleObj name="CS ChemDraw Drawing" r:id="rId8" imgW="1700784" imgH="1104813" progId="ChemDraw.Document.6.0">
                  <p:embed/>
                </p:oleObj>
              </mc:Choice>
              <mc:Fallback>
                <p:oleObj name="CS ChemDraw Drawing" r:id="rId8" imgW="1700784" imgH="1104813" progId="ChemDraw.Document.6.0">
                  <p:embed/>
                  <p:pic>
                    <p:nvPicPr>
                      <p:cNvPr id="0" name=""/>
                      <p:cNvPicPr/>
                      <p:nvPr/>
                    </p:nvPicPr>
                    <p:blipFill>
                      <a:blip r:embed="rId9"/>
                      <a:stretch>
                        <a:fillRect/>
                      </a:stretch>
                    </p:blipFill>
                    <p:spPr>
                      <a:xfrm>
                        <a:off x="547659" y="3878246"/>
                        <a:ext cx="1423351" cy="924979"/>
                      </a:xfrm>
                      <a:prstGeom prst="rect">
                        <a:avLst/>
                      </a:prstGeom>
                    </p:spPr>
                  </p:pic>
                </p:oleObj>
              </mc:Fallback>
            </mc:AlternateContent>
          </a:graphicData>
        </a:graphic>
      </p:graphicFrame>
      <p:sp>
        <p:nvSpPr>
          <p:cNvPr id="16" name="CuadroTexto 15">
            <a:extLst>
              <a:ext uri="{FF2B5EF4-FFF2-40B4-BE49-F238E27FC236}">
                <a16:creationId xmlns:a16="http://schemas.microsoft.com/office/drawing/2014/main" id="{A662EFE4-62DF-A8B1-92BE-933277EB7BEA}"/>
              </a:ext>
            </a:extLst>
          </p:cNvPr>
          <p:cNvSpPr txBox="1"/>
          <p:nvPr/>
        </p:nvSpPr>
        <p:spPr>
          <a:xfrm>
            <a:off x="-195455" y="4814800"/>
            <a:ext cx="2893693" cy="276999"/>
          </a:xfrm>
          <a:prstGeom prst="rect">
            <a:avLst/>
          </a:prstGeom>
          <a:noFill/>
        </p:spPr>
        <p:txBody>
          <a:bodyPr wrap="square">
            <a:spAutoFit/>
          </a:bodyPr>
          <a:lstStyle/>
          <a:p>
            <a:pPr algn="ctr"/>
            <a:r>
              <a:rPr lang="es-ES" sz="1200" b="1" dirty="0">
                <a:solidFill>
                  <a:srgbClr val="575E71"/>
                </a:solidFill>
                <a:latin typeface="Bahnschrift" panose="020B0502040204020203" pitchFamily="34" charset="0"/>
              </a:rPr>
              <a:t>2,5-hexadienone (HD)</a:t>
            </a:r>
            <a:endParaRPr lang="es-ES" sz="1200" dirty="0">
              <a:solidFill>
                <a:srgbClr val="575E71"/>
              </a:solidFill>
              <a:latin typeface="Bahnschrift" panose="020B0502040204020203" pitchFamily="34" charset="0"/>
            </a:endParaRPr>
          </a:p>
        </p:txBody>
      </p:sp>
      <p:sp>
        <p:nvSpPr>
          <p:cNvPr id="20" name="CuadroTexto 19">
            <a:extLst>
              <a:ext uri="{FF2B5EF4-FFF2-40B4-BE49-F238E27FC236}">
                <a16:creationId xmlns:a16="http://schemas.microsoft.com/office/drawing/2014/main" id="{5EC53E22-1ABB-9CFE-CF78-6293C6FC76B0}"/>
              </a:ext>
            </a:extLst>
          </p:cNvPr>
          <p:cNvSpPr txBox="1"/>
          <p:nvPr/>
        </p:nvSpPr>
        <p:spPr>
          <a:xfrm>
            <a:off x="2011137" y="3744470"/>
            <a:ext cx="1097092"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+ 4 H</a:t>
            </a:r>
            <a:r>
              <a:rPr lang="es-ES" sz="1600" b="1" baseline="30000" dirty="0">
                <a:solidFill>
                  <a:srgbClr val="575E71"/>
                </a:solidFill>
                <a:latin typeface="Bahnschrift" panose="020B0502040204020203" pitchFamily="34" charset="0"/>
              </a:rPr>
              <a:t>+</a:t>
            </a:r>
          </a:p>
          <a:p>
            <a:pPr algn="ctr"/>
            <a:r>
              <a:rPr lang="es-ES" sz="1600" b="1" dirty="0">
                <a:solidFill>
                  <a:srgbClr val="575E71"/>
                </a:solidFill>
                <a:latin typeface="Bahnschrift" panose="020B0502040204020203" pitchFamily="34" charset="0"/>
              </a:rPr>
              <a:t>+ 4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graphicFrame>
        <p:nvGraphicFramePr>
          <p:cNvPr id="24" name="Objeto 23">
            <a:extLst>
              <a:ext uri="{FF2B5EF4-FFF2-40B4-BE49-F238E27FC236}">
                <a16:creationId xmlns:a16="http://schemas.microsoft.com/office/drawing/2014/main" id="{69A30B9A-4023-713B-CF35-90B75BE0B19B}"/>
              </a:ext>
            </a:extLst>
          </p:cNvPr>
          <p:cNvGraphicFramePr>
            <a:graphicFrameLocks noChangeAspect="1"/>
          </p:cNvGraphicFramePr>
          <p:nvPr>
            <p:extLst>
              <p:ext uri="{D42A27DB-BD31-4B8C-83A1-F6EECF244321}">
                <p14:modId xmlns:p14="http://schemas.microsoft.com/office/powerpoint/2010/main" val="31264776"/>
              </p:ext>
            </p:extLst>
          </p:nvPr>
        </p:nvGraphicFramePr>
        <p:xfrm>
          <a:off x="5488476" y="4049686"/>
          <a:ext cx="1515051" cy="582099"/>
        </p:xfrm>
        <a:graphic>
          <a:graphicData uri="http://schemas.openxmlformats.org/presentationml/2006/ole">
            <mc:AlternateContent xmlns:mc="http://schemas.openxmlformats.org/markup-compatibility/2006">
              <mc:Choice xmlns:v="urn:schemas-microsoft-com:vml" Requires="v">
                <p:oleObj name="CS ChemDraw Drawing" r:id="rId10" imgW="1810512" imgH="695039" progId="ChemDraw.Document.6.0">
                  <p:embed/>
                </p:oleObj>
              </mc:Choice>
              <mc:Fallback>
                <p:oleObj name="CS ChemDraw Drawing" r:id="rId10" imgW="1810512" imgH="695039" progId="ChemDraw.Document.6.0">
                  <p:embed/>
                  <p:pic>
                    <p:nvPicPr>
                      <p:cNvPr id="0" name=""/>
                      <p:cNvPicPr/>
                      <p:nvPr/>
                    </p:nvPicPr>
                    <p:blipFill>
                      <a:blip r:embed="rId11"/>
                      <a:stretch>
                        <a:fillRect/>
                      </a:stretch>
                    </p:blipFill>
                    <p:spPr>
                      <a:xfrm>
                        <a:off x="5488476" y="4049686"/>
                        <a:ext cx="1515051" cy="582099"/>
                      </a:xfrm>
                      <a:prstGeom prst="rect">
                        <a:avLst/>
                      </a:prstGeom>
                    </p:spPr>
                  </p:pic>
                </p:oleObj>
              </mc:Fallback>
            </mc:AlternateContent>
          </a:graphicData>
        </a:graphic>
      </p:graphicFrame>
      <p:sp>
        <p:nvSpPr>
          <p:cNvPr id="25" name="CuadroTexto 24">
            <a:extLst>
              <a:ext uri="{FF2B5EF4-FFF2-40B4-BE49-F238E27FC236}">
                <a16:creationId xmlns:a16="http://schemas.microsoft.com/office/drawing/2014/main" id="{8D1C1260-A67D-9D86-65CD-15438698D281}"/>
              </a:ext>
            </a:extLst>
          </p:cNvPr>
          <p:cNvSpPr txBox="1"/>
          <p:nvPr/>
        </p:nvSpPr>
        <p:spPr>
          <a:xfrm>
            <a:off x="5211321" y="4722467"/>
            <a:ext cx="1635842" cy="461665"/>
          </a:xfrm>
          <a:prstGeom prst="rect">
            <a:avLst/>
          </a:prstGeom>
          <a:noFill/>
        </p:spPr>
        <p:txBody>
          <a:bodyPr wrap="square">
            <a:spAutoFit/>
          </a:bodyPr>
          <a:lstStyle/>
          <a:p>
            <a:pPr algn="ctr"/>
            <a:r>
              <a:rPr lang="es-ES" sz="1200" b="1" dirty="0">
                <a:solidFill>
                  <a:srgbClr val="575E71"/>
                </a:solidFill>
                <a:latin typeface="Bahnschrift" panose="020B0502040204020203" pitchFamily="34" charset="0"/>
              </a:rPr>
              <a:t>5-methylfurfuryl alcohol (MFA)</a:t>
            </a:r>
            <a:endParaRPr lang="es-ES" sz="1200" dirty="0">
              <a:solidFill>
                <a:srgbClr val="575E71"/>
              </a:solidFill>
              <a:latin typeface="Bahnschrift" panose="020B0502040204020203" pitchFamily="34" charset="0"/>
            </a:endParaRPr>
          </a:p>
        </p:txBody>
      </p:sp>
      <p:graphicFrame>
        <p:nvGraphicFramePr>
          <p:cNvPr id="32" name="Objeto 31">
            <a:extLst>
              <a:ext uri="{FF2B5EF4-FFF2-40B4-BE49-F238E27FC236}">
                <a16:creationId xmlns:a16="http://schemas.microsoft.com/office/drawing/2014/main" id="{26302CC8-0B97-FC94-AD5E-5F40F007A105}"/>
              </a:ext>
            </a:extLst>
          </p:cNvPr>
          <p:cNvGraphicFramePr>
            <a:graphicFrameLocks noChangeAspect="1"/>
          </p:cNvGraphicFramePr>
          <p:nvPr>
            <p:extLst>
              <p:ext uri="{D42A27DB-BD31-4B8C-83A1-F6EECF244321}">
                <p14:modId xmlns:p14="http://schemas.microsoft.com/office/powerpoint/2010/main" val="2157304254"/>
              </p:ext>
            </p:extLst>
          </p:nvPr>
        </p:nvGraphicFramePr>
        <p:xfrm>
          <a:off x="8029165" y="4037233"/>
          <a:ext cx="1214008" cy="607004"/>
        </p:xfrm>
        <a:graphic>
          <a:graphicData uri="http://schemas.openxmlformats.org/presentationml/2006/ole">
            <mc:AlternateContent xmlns:mc="http://schemas.openxmlformats.org/markup-compatibility/2006">
              <mc:Choice xmlns:v="urn:schemas-microsoft-com:vml" Requires="v">
                <p:oleObj name="CS ChemDraw Drawing" r:id="rId12" imgW="1389888" imgH="695039" progId="ChemDraw.Document.6.0">
                  <p:embed/>
                </p:oleObj>
              </mc:Choice>
              <mc:Fallback>
                <p:oleObj name="CS ChemDraw Drawing" r:id="rId12" imgW="1389888" imgH="695039" progId="ChemDraw.Document.6.0">
                  <p:embed/>
                  <p:pic>
                    <p:nvPicPr>
                      <p:cNvPr id="0" name=""/>
                      <p:cNvPicPr/>
                      <p:nvPr/>
                    </p:nvPicPr>
                    <p:blipFill>
                      <a:blip r:embed="rId13"/>
                      <a:stretch>
                        <a:fillRect/>
                      </a:stretch>
                    </p:blipFill>
                    <p:spPr>
                      <a:xfrm>
                        <a:off x="8029165" y="4037233"/>
                        <a:ext cx="1214008" cy="607004"/>
                      </a:xfrm>
                      <a:prstGeom prst="rect">
                        <a:avLst/>
                      </a:prstGeom>
                    </p:spPr>
                  </p:pic>
                </p:oleObj>
              </mc:Fallback>
            </mc:AlternateContent>
          </a:graphicData>
        </a:graphic>
      </p:graphicFrame>
      <p:graphicFrame>
        <p:nvGraphicFramePr>
          <p:cNvPr id="33" name="Objeto 32">
            <a:extLst>
              <a:ext uri="{FF2B5EF4-FFF2-40B4-BE49-F238E27FC236}">
                <a16:creationId xmlns:a16="http://schemas.microsoft.com/office/drawing/2014/main" id="{4D7086EA-139F-56F6-F267-2216502C22B2}"/>
              </a:ext>
            </a:extLst>
          </p:cNvPr>
          <p:cNvGraphicFramePr>
            <a:graphicFrameLocks noChangeAspect="1"/>
          </p:cNvGraphicFramePr>
          <p:nvPr>
            <p:extLst>
              <p:ext uri="{D42A27DB-BD31-4B8C-83A1-F6EECF244321}">
                <p14:modId xmlns:p14="http://schemas.microsoft.com/office/powerpoint/2010/main" val="905426966"/>
              </p:ext>
            </p:extLst>
          </p:nvPr>
        </p:nvGraphicFramePr>
        <p:xfrm>
          <a:off x="10274171" y="4013226"/>
          <a:ext cx="1214010" cy="607005"/>
        </p:xfrm>
        <a:graphic>
          <a:graphicData uri="http://schemas.openxmlformats.org/presentationml/2006/ole">
            <mc:AlternateContent xmlns:mc="http://schemas.openxmlformats.org/markup-compatibility/2006">
              <mc:Choice xmlns:v="urn:schemas-microsoft-com:vml" Requires="v">
                <p:oleObj name="CS ChemDraw Drawing" r:id="rId14" imgW="1389888" imgH="695039" progId="ChemDraw.Document.6.0">
                  <p:embed/>
                </p:oleObj>
              </mc:Choice>
              <mc:Fallback>
                <p:oleObj name="CS ChemDraw Drawing" r:id="rId14" imgW="1389888" imgH="695039" progId="ChemDraw.Document.6.0">
                  <p:embed/>
                  <p:pic>
                    <p:nvPicPr>
                      <p:cNvPr id="0" name=""/>
                      <p:cNvPicPr/>
                      <p:nvPr/>
                    </p:nvPicPr>
                    <p:blipFill>
                      <a:blip r:embed="rId15"/>
                      <a:stretch>
                        <a:fillRect/>
                      </a:stretch>
                    </p:blipFill>
                    <p:spPr>
                      <a:xfrm>
                        <a:off x="10274171" y="4013226"/>
                        <a:ext cx="1214010" cy="607005"/>
                      </a:xfrm>
                      <a:prstGeom prst="rect">
                        <a:avLst/>
                      </a:prstGeom>
                    </p:spPr>
                  </p:pic>
                </p:oleObj>
              </mc:Fallback>
            </mc:AlternateContent>
          </a:graphicData>
        </a:graphic>
      </p:graphicFrame>
      <p:cxnSp>
        <p:nvCxnSpPr>
          <p:cNvPr id="34" name="Conector recto de flecha 33">
            <a:extLst>
              <a:ext uri="{FF2B5EF4-FFF2-40B4-BE49-F238E27FC236}">
                <a16:creationId xmlns:a16="http://schemas.microsoft.com/office/drawing/2014/main" id="{1BCF0A69-3C1F-64D7-9A2D-1AF69147FECF}"/>
              </a:ext>
            </a:extLst>
          </p:cNvPr>
          <p:cNvCxnSpPr>
            <a:cxnSpLocks/>
          </p:cNvCxnSpPr>
          <p:nvPr/>
        </p:nvCxnSpPr>
        <p:spPr>
          <a:xfrm>
            <a:off x="7140768" y="4410973"/>
            <a:ext cx="780377" cy="1299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Conector recto de flecha 34">
            <a:extLst>
              <a:ext uri="{FF2B5EF4-FFF2-40B4-BE49-F238E27FC236}">
                <a16:creationId xmlns:a16="http://schemas.microsoft.com/office/drawing/2014/main" id="{967A4D11-D2D0-46C5-B7D7-86218C381374}"/>
              </a:ext>
            </a:extLst>
          </p:cNvPr>
          <p:cNvCxnSpPr>
            <a:cxnSpLocks/>
          </p:cNvCxnSpPr>
          <p:nvPr/>
        </p:nvCxnSpPr>
        <p:spPr>
          <a:xfrm>
            <a:off x="9415814" y="4410973"/>
            <a:ext cx="780377" cy="1299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6" name="CuadroTexto 35">
            <a:extLst>
              <a:ext uri="{FF2B5EF4-FFF2-40B4-BE49-F238E27FC236}">
                <a16:creationId xmlns:a16="http://schemas.microsoft.com/office/drawing/2014/main" id="{4BF49914-A7BF-40E1-BA6A-CF988298A8F2}"/>
              </a:ext>
            </a:extLst>
          </p:cNvPr>
          <p:cNvSpPr txBox="1"/>
          <p:nvPr/>
        </p:nvSpPr>
        <p:spPr>
          <a:xfrm>
            <a:off x="4451729" y="3795022"/>
            <a:ext cx="1097092"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+ 2 H</a:t>
            </a:r>
            <a:r>
              <a:rPr lang="es-ES" sz="1600" b="1" baseline="30000" dirty="0">
                <a:solidFill>
                  <a:srgbClr val="575E71"/>
                </a:solidFill>
                <a:latin typeface="Bahnschrift" panose="020B0502040204020203" pitchFamily="34" charset="0"/>
              </a:rPr>
              <a:t>+</a:t>
            </a:r>
          </a:p>
          <a:p>
            <a:pPr algn="ctr"/>
            <a:r>
              <a:rPr lang="es-ES" sz="1600" b="1" dirty="0">
                <a:solidFill>
                  <a:srgbClr val="575E71"/>
                </a:solidFill>
                <a:latin typeface="Bahnschrift" panose="020B0502040204020203" pitchFamily="34" charset="0"/>
              </a:rPr>
              <a:t>+ 2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sp>
        <p:nvSpPr>
          <p:cNvPr id="37" name="CuadroTexto 36">
            <a:extLst>
              <a:ext uri="{FF2B5EF4-FFF2-40B4-BE49-F238E27FC236}">
                <a16:creationId xmlns:a16="http://schemas.microsoft.com/office/drawing/2014/main" id="{218E6B05-E150-B556-3F0E-F3C821865281}"/>
              </a:ext>
            </a:extLst>
          </p:cNvPr>
          <p:cNvSpPr txBox="1"/>
          <p:nvPr/>
        </p:nvSpPr>
        <p:spPr>
          <a:xfrm>
            <a:off x="6941146" y="3775220"/>
            <a:ext cx="1097092"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+ 2 H</a:t>
            </a:r>
            <a:r>
              <a:rPr lang="es-ES" sz="1600" b="1" baseline="30000" dirty="0">
                <a:solidFill>
                  <a:srgbClr val="575E71"/>
                </a:solidFill>
                <a:latin typeface="Bahnschrift" panose="020B0502040204020203" pitchFamily="34" charset="0"/>
              </a:rPr>
              <a:t>+</a:t>
            </a:r>
          </a:p>
          <a:p>
            <a:pPr algn="ctr"/>
            <a:r>
              <a:rPr lang="es-ES" sz="1600" b="1" dirty="0">
                <a:solidFill>
                  <a:srgbClr val="575E71"/>
                </a:solidFill>
                <a:latin typeface="Bahnschrift" panose="020B0502040204020203" pitchFamily="34" charset="0"/>
              </a:rPr>
              <a:t>+ 2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sp>
        <p:nvSpPr>
          <p:cNvPr id="38" name="CuadroTexto 37">
            <a:extLst>
              <a:ext uri="{FF2B5EF4-FFF2-40B4-BE49-F238E27FC236}">
                <a16:creationId xmlns:a16="http://schemas.microsoft.com/office/drawing/2014/main" id="{14098561-B6F2-EE6B-0AE6-102658806A17}"/>
              </a:ext>
            </a:extLst>
          </p:cNvPr>
          <p:cNvSpPr txBox="1"/>
          <p:nvPr/>
        </p:nvSpPr>
        <p:spPr>
          <a:xfrm>
            <a:off x="7922346" y="4722467"/>
            <a:ext cx="1460482" cy="461665"/>
          </a:xfrm>
          <a:prstGeom prst="rect">
            <a:avLst/>
          </a:prstGeom>
          <a:noFill/>
        </p:spPr>
        <p:txBody>
          <a:bodyPr wrap="square">
            <a:spAutoFit/>
          </a:bodyPr>
          <a:lstStyle/>
          <a:p>
            <a:pPr algn="ctr"/>
            <a:r>
              <a:rPr lang="es-ES" sz="1200" b="1" dirty="0">
                <a:solidFill>
                  <a:srgbClr val="575E71"/>
                </a:solidFill>
                <a:latin typeface="Bahnschrift" panose="020B0502040204020203" pitchFamily="34" charset="0"/>
              </a:rPr>
              <a:t>2,5-dimethylfuran (DMF)</a:t>
            </a:r>
            <a:endParaRPr lang="es-ES" sz="1200" dirty="0">
              <a:solidFill>
                <a:srgbClr val="575E71"/>
              </a:solidFill>
              <a:latin typeface="Bahnschrift" panose="020B0502040204020203" pitchFamily="34" charset="0"/>
            </a:endParaRPr>
          </a:p>
        </p:txBody>
      </p:sp>
      <p:sp>
        <p:nvSpPr>
          <p:cNvPr id="39" name="CuadroTexto 38">
            <a:extLst>
              <a:ext uri="{FF2B5EF4-FFF2-40B4-BE49-F238E27FC236}">
                <a16:creationId xmlns:a16="http://schemas.microsoft.com/office/drawing/2014/main" id="{A8472CF2-9D69-FAB9-92B4-1F2200C3AD3D}"/>
              </a:ext>
            </a:extLst>
          </p:cNvPr>
          <p:cNvSpPr txBox="1"/>
          <p:nvPr/>
        </p:nvSpPr>
        <p:spPr>
          <a:xfrm>
            <a:off x="6898045" y="4509759"/>
            <a:ext cx="1097092" cy="338554"/>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H</a:t>
            </a:r>
            <a:r>
              <a:rPr lang="es-ES" sz="1600" b="1" baseline="-25000" dirty="0">
                <a:solidFill>
                  <a:srgbClr val="575E71"/>
                </a:solidFill>
                <a:latin typeface="Bahnschrift" panose="020B0502040204020203" pitchFamily="34" charset="0"/>
              </a:rPr>
              <a:t>2</a:t>
            </a:r>
            <a:r>
              <a:rPr lang="es-ES" sz="1600" b="1" dirty="0">
                <a:solidFill>
                  <a:srgbClr val="575E71"/>
                </a:solidFill>
                <a:latin typeface="Bahnschrift" panose="020B0502040204020203" pitchFamily="34" charset="0"/>
              </a:rPr>
              <a:t>O</a:t>
            </a:r>
            <a:endParaRPr lang="es-ES" sz="1600" baseline="30000" dirty="0">
              <a:solidFill>
                <a:srgbClr val="575E71"/>
              </a:solidFill>
              <a:latin typeface="Bahnschrift" panose="020B0502040204020203" pitchFamily="34" charset="0"/>
            </a:endParaRPr>
          </a:p>
        </p:txBody>
      </p:sp>
      <p:sp>
        <p:nvSpPr>
          <p:cNvPr id="40" name="CuadroTexto 39">
            <a:extLst>
              <a:ext uri="{FF2B5EF4-FFF2-40B4-BE49-F238E27FC236}">
                <a16:creationId xmlns:a16="http://schemas.microsoft.com/office/drawing/2014/main" id="{6DB5EF66-4A9F-A90C-BD34-8726DA776607}"/>
              </a:ext>
            </a:extLst>
          </p:cNvPr>
          <p:cNvSpPr txBox="1"/>
          <p:nvPr/>
        </p:nvSpPr>
        <p:spPr>
          <a:xfrm>
            <a:off x="9773156" y="4722467"/>
            <a:ext cx="2202613" cy="461665"/>
          </a:xfrm>
          <a:prstGeom prst="rect">
            <a:avLst/>
          </a:prstGeom>
          <a:noFill/>
        </p:spPr>
        <p:txBody>
          <a:bodyPr wrap="square">
            <a:spAutoFit/>
          </a:bodyPr>
          <a:lstStyle/>
          <a:p>
            <a:pPr algn="ctr"/>
            <a:r>
              <a:rPr lang="es-ES" sz="1200" b="1" dirty="0">
                <a:solidFill>
                  <a:srgbClr val="575E71"/>
                </a:solidFill>
                <a:latin typeface="Bahnschrift" panose="020B0502040204020203" pitchFamily="34" charset="0"/>
              </a:rPr>
              <a:t>2,5-dimethyl-2,3-dihydrofuran (DMDHF)</a:t>
            </a:r>
            <a:endParaRPr lang="es-ES" sz="1200" dirty="0">
              <a:solidFill>
                <a:srgbClr val="575E71"/>
              </a:solidFill>
              <a:latin typeface="Bahnschrift" panose="020B0502040204020203" pitchFamily="34" charset="0"/>
            </a:endParaRPr>
          </a:p>
        </p:txBody>
      </p:sp>
      <p:sp>
        <p:nvSpPr>
          <p:cNvPr id="41" name="CuadroTexto 40">
            <a:extLst>
              <a:ext uri="{FF2B5EF4-FFF2-40B4-BE49-F238E27FC236}">
                <a16:creationId xmlns:a16="http://schemas.microsoft.com/office/drawing/2014/main" id="{65302EA6-35F7-C591-32CE-59661544505C}"/>
              </a:ext>
            </a:extLst>
          </p:cNvPr>
          <p:cNvSpPr txBox="1"/>
          <p:nvPr/>
        </p:nvSpPr>
        <p:spPr>
          <a:xfrm>
            <a:off x="9210127" y="3814517"/>
            <a:ext cx="1097092"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+ 2 H</a:t>
            </a:r>
            <a:r>
              <a:rPr lang="es-ES" sz="1600" b="1" baseline="30000" dirty="0">
                <a:solidFill>
                  <a:srgbClr val="575E71"/>
                </a:solidFill>
                <a:latin typeface="Bahnschrift" panose="020B0502040204020203" pitchFamily="34" charset="0"/>
              </a:rPr>
              <a:t>+</a:t>
            </a:r>
          </a:p>
          <a:p>
            <a:pPr algn="ctr"/>
            <a:r>
              <a:rPr lang="es-ES" sz="1600" b="1" dirty="0">
                <a:solidFill>
                  <a:srgbClr val="575E71"/>
                </a:solidFill>
                <a:latin typeface="Bahnschrift" panose="020B0502040204020203" pitchFamily="34" charset="0"/>
              </a:rPr>
              <a:t>+ 2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cxnSp>
        <p:nvCxnSpPr>
          <p:cNvPr id="45" name="Conector recto de flecha 44">
            <a:extLst>
              <a:ext uri="{FF2B5EF4-FFF2-40B4-BE49-F238E27FC236}">
                <a16:creationId xmlns:a16="http://schemas.microsoft.com/office/drawing/2014/main" id="{3706B4E0-89BB-4B52-B5D8-A5378088CCAF}"/>
              </a:ext>
            </a:extLst>
          </p:cNvPr>
          <p:cNvCxnSpPr>
            <a:cxnSpLocks/>
          </p:cNvCxnSpPr>
          <p:nvPr/>
        </p:nvCxnSpPr>
        <p:spPr>
          <a:xfrm rot="5400000" flipH="1" flipV="1">
            <a:off x="10383862" y="3469237"/>
            <a:ext cx="780377" cy="1299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6" name="CuadroTexto 45">
            <a:extLst>
              <a:ext uri="{FF2B5EF4-FFF2-40B4-BE49-F238E27FC236}">
                <a16:creationId xmlns:a16="http://schemas.microsoft.com/office/drawing/2014/main" id="{99E42EB0-F26D-DF78-CDCF-CDD04130189F}"/>
              </a:ext>
            </a:extLst>
          </p:cNvPr>
          <p:cNvSpPr txBox="1"/>
          <p:nvPr/>
        </p:nvSpPr>
        <p:spPr>
          <a:xfrm>
            <a:off x="10664755" y="3229742"/>
            <a:ext cx="1097092"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+ 2 H</a:t>
            </a:r>
            <a:r>
              <a:rPr lang="es-ES" sz="1600" b="1" baseline="30000" dirty="0">
                <a:solidFill>
                  <a:srgbClr val="575E71"/>
                </a:solidFill>
                <a:latin typeface="Bahnschrift" panose="020B0502040204020203" pitchFamily="34" charset="0"/>
              </a:rPr>
              <a:t>+</a:t>
            </a:r>
          </a:p>
          <a:p>
            <a:pPr algn="ctr"/>
            <a:r>
              <a:rPr lang="es-ES" sz="1600" b="1" dirty="0">
                <a:solidFill>
                  <a:srgbClr val="575E71"/>
                </a:solidFill>
                <a:latin typeface="Bahnschrift" panose="020B0502040204020203" pitchFamily="34" charset="0"/>
              </a:rPr>
              <a:t>+ 2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graphicFrame>
        <p:nvGraphicFramePr>
          <p:cNvPr id="48" name="Objeto 47">
            <a:extLst>
              <a:ext uri="{FF2B5EF4-FFF2-40B4-BE49-F238E27FC236}">
                <a16:creationId xmlns:a16="http://schemas.microsoft.com/office/drawing/2014/main" id="{6AD886AF-14AA-6E6A-3EB7-191709AB5201}"/>
              </a:ext>
            </a:extLst>
          </p:cNvPr>
          <p:cNvGraphicFramePr>
            <a:graphicFrameLocks noChangeAspect="1"/>
          </p:cNvGraphicFramePr>
          <p:nvPr>
            <p:extLst>
              <p:ext uri="{D42A27DB-BD31-4B8C-83A1-F6EECF244321}">
                <p14:modId xmlns:p14="http://schemas.microsoft.com/office/powerpoint/2010/main" val="3300096812"/>
              </p:ext>
            </p:extLst>
          </p:nvPr>
        </p:nvGraphicFramePr>
        <p:xfrm>
          <a:off x="10085220" y="1843968"/>
          <a:ext cx="1390650" cy="695325"/>
        </p:xfrm>
        <a:graphic>
          <a:graphicData uri="http://schemas.openxmlformats.org/presentationml/2006/ole">
            <mc:AlternateContent xmlns:mc="http://schemas.openxmlformats.org/markup-compatibility/2006">
              <mc:Choice xmlns:v="urn:schemas-microsoft-com:vml" Requires="v">
                <p:oleObj name="CS ChemDraw Drawing" r:id="rId16" imgW="1389888" imgH="695039" progId="ChemDraw.Document.6.0">
                  <p:embed/>
                </p:oleObj>
              </mc:Choice>
              <mc:Fallback>
                <p:oleObj name="CS ChemDraw Drawing" r:id="rId16" imgW="1389888" imgH="695039" progId="ChemDraw.Document.6.0">
                  <p:embed/>
                  <p:pic>
                    <p:nvPicPr>
                      <p:cNvPr id="0" name=""/>
                      <p:cNvPicPr/>
                      <p:nvPr/>
                    </p:nvPicPr>
                    <p:blipFill>
                      <a:blip r:embed="rId17"/>
                      <a:stretch>
                        <a:fillRect/>
                      </a:stretch>
                    </p:blipFill>
                    <p:spPr>
                      <a:xfrm>
                        <a:off x="10085220" y="1843968"/>
                        <a:ext cx="1390650" cy="695325"/>
                      </a:xfrm>
                      <a:prstGeom prst="rect">
                        <a:avLst/>
                      </a:prstGeom>
                    </p:spPr>
                  </p:pic>
                </p:oleObj>
              </mc:Fallback>
            </mc:AlternateContent>
          </a:graphicData>
        </a:graphic>
      </p:graphicFrame>
      <p:sp>
        <p:nvSpPr>
          <p:cNvPr id="49" name="CuadroTexto 48">
            <a:extLst>
              <a:ext uri="{FF2B5EF4-FFF2-40B4-BE49-F238E27FC236}">
                <a16:creationId xmlns:a16="http://schemas.microsoft.com/office/drawing/2014/main" id="{B129A8CC-1E08-6664-3C06-5386F10CC679}"/>
              </a:ext>
            </a:extLst>
          </p:cNvPr>
          <p:cNvSpPr txBox="1"/>
          <p:nvPr/>
        </p:nvSpPr>
        <p:spPr>
          <a:xfrm>
            <a:off x="9601361" y="2567811"/>
            <a:ext cx="2169683" cy="461665"/>
          </a:xfrm>
          <a:prstGeom prst="rect">
            <a:avLst/>
          </a:prstGeom>
          <a:noFill/>
        </p:spPr>
        <p:txBody>
          <a:bodyPr wrap="square">
            <a:spAutoFit/>
          </a:bodyPr>
          <a:lstStyle/>
          <a:p>
            <a:pPr algn="ctr"/>
            <a:r>
              <a:rPr lang="es-ES" sz="1200" b="1" dirty="0">
                <a:solidFill>
                  <a:srgbClr val="575E71"/>
                </a:solidFill>
                <a:latin typeface="Bahnschrift" panose="020B0502040204020203" pitchFamily="34" charset="0"/>
              </a:rPr>
              <a:t>2,5-dimethyltetrahydrofuran (DMTHF)</a:t>
            </a:r>
            <a:endParaRPr lang="es-ES" sz="1200" dirty="0">
              <a:solidFill>
                <a:srgbClr val="575E71"/>
              </a:solidFill>
              <a:latin typeface="Bahnschrift" panose="020B0502040204020203" pitchFamily="34" charset="0"/>
            </a:endParaRPr>
          </a:p>
        </p:txBody>
      </p:sp>
    </p:spTree>
    <p:extLst>
      <p:ext uri="{BB962C8B-B14F-4D97-AF65-F5344CB8AC3E}">
        <p14:creationId xmlns:p14="http://schemas.microsoft.com/office/powerpoint/2010/main" val="33870114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66" name="Rectángulo 65">
            <a:extLst>
              <a:ext uri="{FF2B5EF4-FFF2-40B4-BE49-F238E27FC236}">
                <a16:creationId xmlns:a16="http://schemas.microsoft.com/office/drawing/2014/main" id="{BD900141-21E0-4BC9-905C-7152CD2164B3}"/>
              </a:ext>
            </a:extLst>
          </p:cNvPr>
          <p:cNvSpPr/>
          <p:nvPr/>
        </p:nvSpPr>
        <p:spPr>
          <a:xfrm>
            <a:off x="1522440" y="1633750"/>
            <a:ext cx="9147119" cy="4251459"/>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30">
            <a:extLst>
              <a:ext uri="{FF2B5EF4-FFF2-40B4-BE49-F238E27FC236}">
                <a16:creationId xmlns:a16="http://schemas.microsoft.com/office/drawing/2014/main" id="{8552971D-336A-4F38-B4D4-335C9572A9D8}"/>
              </a:ext>
            </a:extLst>
          </p:cNvPr>
          <p:cNvSpPr/>
          <p:nvPr/>
        </p:nvSpPr>
        <p:spPr>
          <a:xfrm>
            <a:off x="0" y="-147546"/>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475179" y="84970"/>
            <a:ext cx="11238701"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Antecedentes y estado actual del tema</a:t>
            </a:r>
          </a:p>
        </p:txBody>
      </p:sp>
      <p:sp>
        <p:nvSpPr>
          <p:cNvPr id="44" name="CuadroTexto 43">
            <a:extLst>
              <a:ext uri="{FF2B5EF4-FFF2-40B4-BE49-F238E27FC236}">
                <a16:creationId xmlns:a16="http://schemas.microsoft.com/office/drawing/2014/main" id="{B1418FCD-860A-4D59-B7CF-AD12DB9BDD8D}"/>
              </a:ext>
            </a:extLst>
          </p:cNvPr>
          <p:cNvSpPr txBox="1"/>
          <p:nvPr/>
        </p:nvSpPr>
        <p:spPr>
          <a:xfrm>
            <a:off x="971167" y="2665318"/>
            <a:ext cx="2893693" cy="276999"/>
          </a:xfrm>
          <a:prstGeom prst="rect">
            <a:avLst/>
          </a:prstGeom>
          <a:noFill/>
        </p:spPr>
        <p:txBody>
          <a:bodyPr wrap="square">
            <a:spAutoFit/>
          </a:bodyPr>
          <a:lstStyle/>
          <a:p>
            <a:pPr algn="ctr"/>
            <a:r>
              <a:rPr lang="es-ES" sz="1200" b="1" dirty="0">
                <a:solidFill>
                  <a:srgbClr val="575E71"/>
                </a:solidFill>
                <a:latin typeface="Bahnschrift" panose="020B0502040204020203" pitchFamily="34" charset="0"/>
              </a:rPr>
              <a:t>FF</a:t>
            </a:r>
            <a:endParaRPr lang="es-ES" sz="1200" dirty="0">
              <a:solidFill>
                <a:srgbClr val="575E71"/>
              </a:solidFill>
              <a:latin typeface="Bahnschrift" panose="020B0502040204020203" pitchFamily="34" charset="0"/>
            </a:endParaRPr>
          </a:p>
        </p:txBody>
      </p:sp>
      <p:cxnSp>
        <p:nvCxnSpPr>
          <p:cNvPr id="89" name="Conector recto de flecha 88">
            <a:extLst>
              <a:ext uri="{FF2B5EF4-FFF2-40B4-BE49-F238E27FC236}">
                <a16:creationId xmlns:a16="http://schemas.microsoft.com/office/drawing/2014/main" id="{9526171D-82B8-4D67-85F5-BEA8629D62FF}"/>
              </a:ext>
            </a:extLst>
          </p:cNvPr>
          <p:cNvCxnSpPr>
            <a:cxnSpLocks/>
          </p:cNvCxnSpPr>
          <p:nvPr/>
        </p:nvCxnSpPr>
        <p:spPr>
          <a:xfrm>
            <a:off x="3650395" y="2285282"/>
            <a:ext cx="888418"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2" name="CuadroTexto 91">
            <a:extLst>
              <a:ext uri="{FF2B5EF4-FFF2-40B4-BE49-F238E27FC236}">
                <a16:creationId xmlns:a16="http://schemas.microsoft.com/office/drawing/2014/main" id="{E7DCFBFF-F5ED-4A62-81D8-1AA9A0FEEF5B}"/>
              </a:ext>
            </a:extLst>
          </p:cNvPr>
          <p:cNvSpPr txBox="1"/>
          <p:nvPr/>
        </p:nvSpPr>
        <p:spPr>
          <a:xfrm>
            <a:off x="3458402" y="1875364"/>
            <a:ext cx="1097092" cy="338554"/>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+ 2 H</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sp>
        <p:nvSpPr>
          <p:cNvPr id="93" name="CuadroTexto 92">
            <a:extLst>
              <a:ext uri="{FF2B5EF4-FFF2-40B4-BE49-F238E27FC236}">
                <a16:creationId xmlns:a16="http://schemas.microsoft.com/office/drawing/2014/main" id="{090B9C66-03A8-4E91-8A9D-E7B45E28EC44}"/>
              </a:ext>
            </a:extLst>
          </p:cNvPr>
          <p:cNvSpPr txBox="1"/>
          <p:nvPr/>
        </p:nvSpPr>
        <p:spPr>
          <a:xfrm>
            <a:off x="2794651" y="3804608"/>
            <a:ext cx="1097092" cy="338554"/>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H</a:t>
            </a:r>
            <a:r>
              <a:rPr lang="es-ES" sz="1600" b="1" baseline="-25000" dirty="0">
                <a:solidFill>
                  <a:srgbClr val="575E71"/>
                </a:solidFill>
                <a:latin typeface="Bahnschrift" panose="020B0502040204020203" pitchFamily="34" charset="0"/>
              </a:rPr>
              <a:t>2</a:t>
            </a:r>
            <a:r>
              <a:rPr lang="es-ES" sz="1600" b="1" dirty="0">
                <a:solidFill>
                  <a:srgbClr val="575E71"/>
                </a:solidFill>
                <a:latin typeface="Bahnschrift" panose="020B0502040204020203" pitchFamily="34" charset="0"/>
              </a:rPr>
              <a:t>O</a:t>
            </a:r>
            <a:endParaRPr lang="es-ES" sz="1600" baseline="30000" dirty="0">
              <a:solidFill>
                <a:srgbClr val="575E71"/>
              </a:solidFill>
              <a:latin typeface="Bahnschrift" panose="020B0502040204020203" pitchFamily="34" charset="0"/>
            </a:endParaRPr>
          </a:p>
        </p:txBody>
      </p:sp>
      <p:sp>
        <p:nvSpPr>
          <p:cNvPr id="100" name="CuadroTexto 99">
            <a:extLst>
              <a:ext uri="{FF2B5EF4-FFF2-40B4-BE49-F238E27FC236}">
                <a16:creationId xmlns:a16="http://schemas.microsoft.com/office/drawing/2014/main" id="{AABF37A5-2350-4D21-B9EC-BC825C0C49AA}"/>
              </a:ext>
            </a:extLst>
          </p:cNvPr>
          <p:cNvSpPr txBox="1"/>
          <p:nvPr/>
        </p:nvSpPr>
        <p:spPr>
          <a:xfrm>
            <a:off x="10105806" y="5534147"/>
            <a:ext cx="613654" cy="338554"/>
          </a:xfrm>
          <a:prstGeom prst="rect">
            <a:avLst/>
          </a:prstGeom>
          <a:noFill/>
        </p:spPr>
        <p:txBody>
          <a:bodyPr wrap="square">
            <a:spAutoFit/>
          </a:bodyPr>
          <a:lstStyle/>
          <a:p>
            <a:pPr algn="ctr"/>
            <a:r>
              <a:rPr lang="en-US" sz="1600" b="1" dirty="0">
                <a:solidFill>
                  <a:srgbClr val="575E71"/>
                </a:solidFill>
                <a:latin typeface="Bahnschrift" panose="020B0502040204020203" pitchFamily="34" charset="0"/>
              </a:rPr>
              <a:t>[3]</a:t>
            </a:r>
            <a:endParaRPr lang="es-ES" sz="1600" dirty="0">
              <a:solidFill>
                <a:srgbClr val="575E71"/>
              </a:solidFill>
              <a:latin typeface="Bahnschrift" panose="020B0502040204020203" pitchFamily="34" charset="0"/>
            </a:endParaRPr>
          </a:p>
        </p:txBody>
      </p:sp>
      <p:sp>
        <p:nvSpPr>
          <p:cNvPr id="101" name="Rectángulo 100">
            <a:extLst>
              <a:ext uri="{FF2B5EF4-FFF2-40B4-BE49-F238E27FC236}">
                <a16:creationId xmlns:a16="http://schemas.microsoft.com/office/drawing/2014/main" id="{893713DE-FF04-4A46-9C8A-D1692AF69FA7}"/>
              </a:ext>
            </a:extLst>
          </p:cNvPr>
          <p:cNvSpPr/>
          <p:nvPr/>
        </p:nvSpPr>
        <p:spPr>
          <a:xfrm>
            <a:off x="-10707" y="6147768"/>
            <a:ext cx="12202708" cy="727393"/>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CuadroTexto 46">
            <a:extLst>
              <a:ext uri="{FF2B5EF4-FFF2-40B4-BE49-F238E27FC236}">
                <a16:creationId xmlns:a16="http://schemas.microsoft.com/office/drawing/2014/main" id="{25DB157C-B0B3-40AD-8439-723BC364FFF5}"/>
              </a:ext>
            </a:extLst>
          </p:cNvPr>
          <p:cNvSpPr txBox="1"/>
          <p:nvPr/>
        </p:nvSpPr>
        <p:spPr>
          <a:xfrm>
            <a:off x="11706233" y="6227217"/>
            <a:ext cx="348293" cy="523220"/>
          </a:xfrm>
          <a:prstGeom prst="rect">
            <a:avLst/>
          </a:prstGeom>
          <a:noFill/>
        </p:spPr>
        <p:txBody>
          <a:bodyPr wrap="square">
            <a:spAutoFit/>
          </a:bodyPr>
          <a:lstStyle/>
          <a:p>
            <a:pPr algn="just"/>
            <a:r>
              <a:rPr lang="es-ES" sz="2800" b="1" dirty="0">
                <a:latin typeface="Bahnschrift" panose="020B0502040204020203" pitchFamily="34" charset="0"/>
              </a:rPr>
              <a:t>4</a:t>
            </a:r>
            <a:endParaRPr lang="es-ES" sz="2800" dirty="0">
              <a:latin typeface="Bahnschrift" panose="020B0502040204020203" pitchFamily="34" charset="0"/>
            </a:endParaRPr>
          </a:p>
        </p:txBody>
      </p:sp>
      <p:sp>
        <p:nvSpPr>
          <p:cNvPr id="73" name="CuadroTexto 72">
            <a:extLst>
              <a:ext uri="{FF2B5EF4-FFF2-40B4-BE49-F238E27FC236}">
                <a16:creationId xmlns:a16="http://schemas.microsoft.com/office/drawing/2014/main" id="{67892583-F53E-4C1D-90BE-86ADDB095449}"/>
              </a:ext>
            </a:extLst>
          </p:cNvPr>
          <p:cNvSpPr txBox="1"/>
          <p:nvPr/>
        </p:nvSpPr>
        <p:spPr>
          <a:xfrm>
            <a:off x="276971" y="6335604"/>
            <a:ext cx="11325104" cy="276999"/>
          </a:xfrm>
          <a:prstGeom prst="rect">
            <a:avLst/>
          </a:prstGeom>
          <a:noFill/>
        </p:spPr>
        <p:txBody>
          <a:bodyPr wrap="square">
            <a:spAutoFit/>
          </a:bodyPr>
          <a:lstStyle/>
          <a:p>
            <a:pPr algn="just"/>
            <a:r>
              <a:rPr lang="en-US" sz="1200" b="1" dirty="0">
                <a:solidFill>
                  <a:srgbClr val="575E71"/>
                </a:solidFill>
                <a:latin typeface="Bahnschrift" panose="020B0502040204020203" pitchFamily="34" charset="0"/>
              </a:rPr>
              <a:t>[3] Kwon, Y., Schouten, K. J. P., van der Waal, J. C., de Jong, E., Koper, M. T. M. Electrocatalytic conversion of </a:t>
            </a:r>
            <a:r>
              <a:rPr lang="en-US" sz="1200" b="1" dirty="0" err="1">
                <a:solidFill>
                  <a:srgbClr val="575E71"/>
                </a:solidFill>
                <a:latin typeface="Bahnschrift" panose="020B0502040204020203" pitchFamily="34" charset="0"/>
              </a:rPr>
              <a:t>furanic</a:t>
            </a:r>
            <a:r>
              <a:rPr lang="en-US" sz="1200" b="1" dirty="0">
                <a:solidFill>
                  <a:srgbClr val="575E71"/>
                </a:solidFill>
                <a:latin typeface="Bahnschrift" panose="020B0502040204020203" pitchFamily="34" charset="0"/>
              </a:rPr>
              <a:t> compounds. ACS </a:t>
            </a:r>
            <a:r>
              <a:rPr lang="en-US" sz="1200" b="1" dirty="0" err="1">
                <a:solidFill>
                  <a:srgbClr val="575E71"/>
                </a:solidFill>
                <a:latin typeface="Bahnschrift" panose="020B0502040204020203" pitchFamily="34" charset="0"/>
              </a:rPr>
              <a:t>Catal</a:t>
            </a:r>
            <a:r>
              <a:rPr lang="en-US" sz="1200" b="1" dirty="0">
                <a:solidFill>
                  <a:srgbClr val="575E71"/>
                </a:solidFill>
                <a:latin typeface="Bahnschrift" panose="020B0502040204020203" pitchFamily="34" charset="0"/>
              </a:rPr>
              <a:t>. 2016. 6(10), 6704-6717.</a:t>
            </a:r>
          </a:p>
        </p:txBody>
      </p:sp>
      <p:sp>
        <p:nvSpPr>
          <p:cNvPr id="4" name="CuadroTexto 3">
            <a:extLst>
              <a:ext uri="{FF2B5EF4-FFF2-40B4-BE49-F238E27FC236}">
                <a16:creationId xmlns:a16="http://schemas.microsoft.com/office/drawing/2014/main" id="{0DE2BAFC-EE4B-7000-D2CF-AD38722348B4}"/>
              </a:ext>
            </a:extLst>
          </p:cNvPr>
          <p:cNvSpPr txBox="1"/>
          <p:nvPr/>
        </p:nvSpPr>
        <p:spPr>
          <a:xfrm>
            <a:off x="3507648" y="2356843"/>
            <a:ext cx="1097092" cy="502702"/>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+ 2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a:p>
            <a:pPr algn="ctr"/>
            <a:endParaRPr lang="es-ES" sz="1600" baseline="30000" dirty="0">
              <a:solidFill>
                <a:srgbClr val="575E71"/>
              </a:solidFill>
              <a:latin typeface="Bahnschrift" panose="020B0502040204020203" pitchFamily="34" charset="0"/>
            </a:endParaRPr>
          </a:p>
        </p:txBody>
      </p:sp>
      <p:cxnSp>
        <p:nvCxnSpPr>
          <p:cNvPr id="10" name="Conector recto de flecha 9">
            <a:extLst>
              <a:ext uri="{FF2B5EF4-FFF2-40B4-BE49-F238E27FC236}">
                <a16:creationId xmlns:a16="http://schemas.microsoft.com/office/drawing/2014/main" id="{20D02163-3C43-8AF2-ABE8-1A0791CF4682}"/>
              </a:ext>
            </a:extLst>
          </p:cNvPr>
          <p:cNvCxnSpPr>
            <a:cxnSpLocks/>
          </p:cNvCxnSpPr>
          <p:nvPr/>
        </p:nvCxnSpPr>
        <p:spPr>
          <a:xfrm>
            <a:off x="2615717" y="2979867"/>
            <a:ext cx="2233151" cy="1678214"/>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0" name="CuadroTexto 19">
            <a:extLst>
              <a:ext uri="{FF2B5EF4-FFF2-40B4-BE49-F238E27FC236}">
                <a16:creationId xmlns:a16="http://schemas.microsoft.com/office/drawing/2014/main" id="{5EC53E22-1ABB-9CFE-CF78-6293C6FC76B0}"/>
              </a:ext>
            </a:extLst>
          </p:cNvPr>
          <p:cNvSpPr txBox="1"/>
          <p:nvPr/>
        </p:nvSpPr>
        <p:spPr>
          <a:xfrm>
            <a:off x="3399584" y="3243512"/>
            <a:ext cx="1097092"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+ 4 H</a:t>
            </a:r>
            <a:r>
              <a:rPr lang="es-ES" sz="1600" b="1" baseline="30000" dirty="0">
                <a:solidFill>
                  <a:srgbClr val="575E71"/>
                </a:solidFill>
                <a:latin typeface="Bahnschrift" panose="020B0502040204020203" pitchFamily="34" charset="0"/>
              </a:rPr>
              <a:t>+</a:t>
            </a:r>
          </a:p>
          <a:p>
            <a:pPr algn="ctr"/>
            <a:r>
              <a:rPr lang="es-ES" sz="1600" b="1" dirty="0">
                <a:solidFill>
                  <a:srgbClr val="575E71"/>
                </a:solidFill>
                <a:latin typeface="Bahnschrift" panose="020B0502040204020203" pitchFamily="34" charset="0"/>
              </a:rPr>
              <a:t>+ 4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graphicFrame>
        <p:nvGraphicFramePr>
          <p:cNvPr id="3" name="Objeto 2">
            <a:extLst>
              <a:ext uri="{FF2B5EF4-FFF2-40B4-BE49-F238E27FC236}">
                <a16:creationId xmlns:a16="http://schemas.microsoft.com/office/drawing/2014/main" id="{1E815EEF-EE52-5F1E-7A4F-A36BC349DE14}"/>
              </a:ext>
            </a:extLst>
          </p:cNvPr>
          <p:cNvGraphicFramePr>
            <a:graphicFrameLocks noChangeAspect="1"/>
          </p:cNvGraphicFramePr>
          <p:nvPr>
            <p:extLst>
              <p:ext uri="{D42A27DB-BD31-4B8C-83A1-F6EECF244321}">
                <p14:modId xmlns:p14="http://schemas.microsoft.com/office/powerpoint/2010/main" val="2092904446"/>
              </p:ext>
            </p:extLst>
          </p:nvPr>
        </p:nvGraphicFramePr>
        <p:xfrm>
          <a:off x="2005554" y="1938356"/>
          <a:ext cx="1346200" cy="695325"/>
        </p:xfrm>
        <a:graphic>
          <a:graphicData uri="http://schemas.openxmlformats.org/presentationml/2006/ole">
            <mc:AlternateContent xmlns:mc="http://schemas.openxmlformats.org/markup-compatibility/2006">
              <mc:Choice xmlns:v="urn:schemas-microsoft-com:vml" Requires="v">
                <p:oleObj name="CS ChemDraw Drawing" r:id="rId3" imgW="1346932" imgH="695039" progId="ChemDraw.Document.6.0">
                  <p:embed/>
                </p:oleObj>
              </mc:Choice>
              <mc:Fallback>
                <p:oleObj name="CS ChemDraw Drawing" r:id="rId3" imgW="1346932" imgH="695039" progId="ChemDraw.Document.6.0">
                  <p:embed/>
                  <p:pic>
                    <p:nvPicPr>
                      <p:cNvPr id="0" name=""/>
                      <p:cNvPicPr/>
                      <p:nvPr/>
                    </p:nvPicPr>
                    <p:blipFill>
                      <a:blip r:embed="rId4"/>
                      <a:stretch>
                        <a:fillRect/>
                      </a:stretch>
                    </p:blipFill>
                    <p:spPr>
                      <a:xfrm>
                        <a:off x="2005554" y="1938356"/>
                        <a:ext cx="1346200" cy="695325"/>
                      </a:xfrm>
                      <a:prstGeom prst="rect">
                        <a:avLst/>
                      </a:prstGeom>
                    </p:spPr>
                  </p:pic>
                </p:oleObj>
              </mc:Fallback>
            </mc:AlternateContent>
          </a:graphicData>
        </a:graphic>
      </p:graphicFrame>
      <p:graphicFrame>
        <p:nvGraphicFramePr>
          <p:cNvPr id="6" name="Objeto 5">
            <a:extLst>
              <a:ext uri="{FF2B5EF4-FFF2-40B4-BE49-F238E27FC236}">
                <a16:creationId xmlns:a16="http://schemas.microsoft.com/office/drawing/2014/main" id="{9612A753-0F23-B9DD-F023-1FB569F55518}"/>
              </a:ext>
            </a:extLst>
          </p:cNvPr>
          <p:cNvGraphicFramePr>
            <a:graphicFrameLocks noChangeAspect="1"/>
          </p:cNvGraphicFramePr>
          <p:nvPr>
            <p:extLst>
              <p:ext uri="{D42A27DB-BD31-4B8C-83A1-F6EECF244321}">
                <p14:modId xmlns:p14="http://schemas.microsoft.com/office/powerpoint/2010/main" val="1800505716"/>
              </p:ext>
            </p:extLst>
          </p:nvPr>
        </p:nvGraphicFramePr>
        <p:xfrm>
          <a:off x="4977606" y="1938356"/>
          <a:ext cx="1454150" cy="695325"/>
        </p:xfrm>
        <a:graphic>
          <a:graphicData uri="http://schemas.openxmlformats.org/presentationml/2006/ole">
            <mc:AlternateContent xmlns:mc="http://schemas.openxmlformats.org/markup-compatibility/2006">
              <mc:Choice xmlns:v="urn:schemas-microsoft-com:vml" Requires="v">
                <p:oleObj name="CS ChemDraw Drawing" r:id="rId5" imgW="1453683" imgH="695039" progId="ChemDraw.Document.6.0">
                  <p:embed/>
                </p:oleObj>
              </mc:Choice>
              <mc:Fallback>
                <p:oleObj name="CS ChemDraw Drawing" r:id="rId5" imgW="1453683" imgH="695039" progId="ChemDraw.Document.6.0">
                  <p:embed/>
                  <p:pic>
                    <p:nvPicPr>
                      <p:cNvPr id="0" name=""/>
                      <p:cNvPicPr/>
                      <p:nvPr/>
                    </p:nvPicPr>
                    <p:blipFill>
                      <a:blip r:embed="rId6"/>
                      <a:stretch>
                        <a:fillRect/>
                      </a:stretch>
                    </p:blipFill>
                    <p:spPr>
                      <a:xfrm>
                        <a:off x="4977606" y="1938356"/>
                        <a:ext cx="1454150" cy="695325"/>
                      </a:xfrm>
                      <a:prstGeom prst="rect">
                        <a:avLst/>
                      </a:prstGeom>
                    </p:spPr>
                  </p:pic>
                </p:oleObj>
              </mc:Fallback>
            </mc:AlternateContent>
          </a:graphicData>
        </a:graphic>
      </p:graphicFrame>
      <p:sp>
        <p:nvSpPr>
          <p:cNvPr id="12" name="CuadroTexto 11">
            <a:extLst>
              <a:ext uri="{FF2B5EF4-FFF2-40B4-BE49-F238E27FC236}">
                <a16:creationId xmlns:a16="http://schemas.microsoft.com/office/drawing/2014/main" id="{ADDD331B-1055-F6FB-AB81-B278E85450EE}"/>
              </a:ext>
            </a:extLst>
          </p:cNvPr>
          <p:cNvSpPr txBox="1"/>
          <p:nvPr/>
        </p:nvSpPr>
        <p:spPr>
          <a:xfrm>
            <a:off x="4261776" y="2656701"/>
            <a:ext cx="2893693" cy="646331"/>
          </a:xfrm>
          <a:prstGeom prst="rect">
            <a:avLst/>
          </a:prstGeom>
          <a:noFill/>
        </p:spPr>
        <p:txBody>
          <a:bodyPr wrap="square">
            <a:spAutoFit/>
          </a:bodyPr>
          <a:lstStyle/>
          <a:p>
            <a:pPr algn="ctr"/>
            <a:r>
              <a:rPr lang="es-ES" sz="1200" b="1" dirty="0" err="1">
                <a:solidFill>
                  <a:srgbClr val="575E71"/>
                </a:solidFill>
                <a:latin typeface="Bahnschrift" panose="020B0502040204020203" pitchFamily="34" charset="0"/>
              </a:rPr>
              <a:t>Furfuryl</a:t>
            </a:r>
            <a:r>
              <a:rPr lang="es-ES" sz="1200" b="1" dirty="0">
                <a:solidFill>
                  <a:srgbClr val="575E71"/>
                </a:solidFill>
                <a:latin typeface="Bahnschrift" panose="020B0502040204020203" pitchFamily="34" charset="0"/>
              </a:rPr>
              <a:t> alcohol (FAL)</a:t>
            </a:r>
          </a:p>
          <a:p>
            <a:pPr algn="ctr"/>
            <a:r>
              <a:rPr lang="es-ES" sz="1200" b="1" dirty="0">
                <a:latin typeface="Bahnschrift" panose="020B0502040204020203" pitchFamily="34" charset="0"/>
              </a:rPr>
              <a:t>Se utiliza para fabricar resinas, cementos o adhesivos, por ejemplo</a:t>
            </a:r>
            <a:endParaRPr lang="es-ES" sz="1200" dirty="0">
              <a:latin typeface="Bahnschrift" panose="020B0502040204020203" pitchFamily="34" charset="0"/>
            </a:endParaRPr>
          </a:p>
        </p:txBody>
      </p:sp>
      <p:cxnSp>
        <p:nvCxnSpPr>
          <p:cNvPr id="14" name="Conector recto de flecha 13">
            <a:extLst>
              <a:ext uri="{FF2B5EF4-FFF2-40B4-BE49-F238E27FC236}">
                <a16:creationId xmlns:a16="http://schemas.microsoft.com/office/drawing/2014/main" id="{1EFC1149-80C8-7E90-318F-8B878A38D136}"/>
              </a:ext>
            </a:extLst>
          </p:cNvPr>
          <p:cNvCxnSpPr>
            <a:cxnSpLocks/>
          </p:cNvCxnSpPr>
          <p:nvPr/>
        </p:nvCxnSpPr>
        <p:spPr>
          <a:xfrm>
            <a:off x="6859722" y="2356843"/>
            <a:ext cx="888418"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7" name="CuadroTexto 16">
            <a:extLst>
              <a:ext uri="{FF2B5EF4-FFF2-40B4-BE49-F238E27FC236}">
                <a16:creationId xmlns:a16="http://schemas.microsoft.com/office/drawing/2014/main" id="{BD0B50AD-D21E-3328-F3FB-3E6551E4DE06}"/>
              </a:ext>
            </a:extLst>
          </p:cNvPr>
          <p:cNvSpPr txBox="1"/>
          <p:nvPr/>
        </p:nvSpPr>
        <p:spPr>
          <a:xfrm>
            <a:off x="6651048" y="1762592"/>
            <a:ext cx="1097092"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+ 4 H</a:t>
            </a:r>
            <a:r>
              <a:rPr lang="es-ES" sz="1600" b="1" baseline="30000" dirty="0">
                <a:solidFill>
                  <a:srgbClr val="575E71"/>
                </a:solidFill>
                <a:latin typeface="Bahnschrift" panose="020B0502040204020203" pitchFamily="34" charset="0"/>
              </a:rPr>
              <a:t>+</a:t>
            </a:r>
          </a:p>
          <a:p>
            <a:pPr algn="ctr"/>
            <a:r>
              <a:rPr lang="es-ES" sz="1600" b="1" dirty="0">
                <a:solidFill>
                  <a:srgbClr val="575E71"/>
                </a:solidFill>
                <a:latin typeface="Bahnschrift" panose="020B0502040204020203" pitchFamily="34" charset="0"/>
              </a:rPr>
              <a:t>+ 4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graphicFrame>
        <p:nvGraphicFramePr>
          <p:cNvPr id="18" name="Objeto 17">
            <a:extLst>
              <a:ext uri="{FF2B5EF4-FFF2-40B4-BE49-F238E27FC236}">
                <a16:creationId xmlns:a16="http://schemas.microsoft.com/office/drawing/2014/main" id="{66DD1816-C6DC-58B7-19E5-3B437471C356}"/>
              </a:ext>
            </a:extLst>
          </p:cNvPr>
          <p:cNvGraphicFramePr>
            <a:graphicFrameLocks noChangeAspect="1"/>
          </p:cNvGraphicFramePr>
          <p:nvPr>
            <p:extLst>
              <p:ext uri="{D42A27DB-BD31-4B8C-83A1-F6EECF244321}">
                <p14:modId xmlns:p14="http://schemas.microsoft.com/office/powerpoint/2010/main" val="2261418817"/>
              </p:ext>
            </p:extLst>
          </p:nvPr>
        </p:nvGraphicFramePr>
        <p:xfrm>
          <a:off x="8114661" y="1938356"/>
          <a:ext cx="1454150" cy="695325"/>
        </p:xfrm>
        <a:graphic>
          <a:graphicData uri="http://schemas.openxmlformats.org/presentationml/2006/ole">
            <mc:AlternateContent xmlns:mc="http://schemas.openxmlformats.org/markup-compatibility/2006">
              <mc:Choice xmlns:v="urn:schemas-microsoft-com:vml" Requires="v">
                <p:oleObj name="CS ChemDraw Drawing" r:id="rId7" imgW="1453683" imgH="695039" progId="ChemDraw.Document.6.0">
                  <p:embed/>
                </p:oleObj>
              </mc:Choice>
              <mc:Fallback>
                <p:oleObj name="CS ChemDraw Drawing" r:id="rId7" imgW="1453683" imgH="695039" progId="ChemDraw.Document.6.0">
                  <p:embed/>
                  <p:pic>
                    <p:nvPicPr>
                      <p:cNvPr id="0" name=""/>
                      <p:cNvPicPr/>
                      <p:nvPr/>
                    </p:nvPicPr>
                    <p:blipFill>
                      <a:blip r:embed="rId8"/>
                      <a:stretch>
                        <a:fillRect/>
                      </a:stretch>
                    </p:blipFill>
                    <p:spPr>
                      <a:xfrm>
                        <a:off x="8114661" y="1938356"/>
                        <a:ext cx="1454150" cy="695325"/>
                      </a:xfrm>
                      <a:prstGeom prst="rect">
                        <a:avLst/>
                      </a:prstGeom>
                    </p:spPr>
                  </p:pic>
                </p:oleObj>
              </mc:Fallback>
            </mc:AlternateContent>
          </a:graphicData>
        </a:graphic>
      </p:graphicFrame>
      <p:sp>
        <p:nvSpPr>
          <p:cNvPr id="19" name="CuadroTexto 18">
            <a:extLst>
              <a:ext uri="{FF2B5EF4-FFF2-40B4-BE49-F238E27FC236}">
                <a16:creationId xmlns:a16="http://schemas.microsoft.com/office/drawing/2014/main" id="{CF97D7F9-F62D-D396-2645-E71B76D2CBE6}"/>
              </a:ext>
            </a:extLst>
          </p:cNvPr>
          <p:cNvSpPr txBox="1"/>
          <p:nvPr/>
        </p:nvSpPr>
        <p:spPr>
          <a:xfrm>
            <a:off x="7693842" y="2690725"/>
            <a:ext cx="2263837" cy="461665"/>
          </a:xfrm>
          <a:prstGeom prst="rect">
            <a:avLst/>
          </a:prstGeom>
          <a:noFill/>
        </p:spPr>
        <p:txBody>
          <a:bodyPr wrap="square">
            <a:spAutoFit/>
          </a:bodyPr>
          <a:lstStyle/>
          <a:p>
            <a:pPr algn="ctr"/>
            <a:r>
              <a:rPr lang="es-ES" sz="1200" b="1" dirty="0" err="1">
                <a:solidFill>
                  <a:srgbClr val="575E71"/>
                </a:solidFill>
                <a:latin typeface="Bahnschrift" panose="020B0502040204020203" pitchFamily="34" charset="0"/>
              </a:rPr>
              <a:t>Tetrahydro-furfuryl</a:t>
            </a:r>
            <a:r>
              <a:rPr lang="es-ES" sz="1200" b="1" dirty="0">
                <a:solidFill>
                  <a:srgbClr val="575E71"/>
                </a:solidFill>
                <a:latin typeface="Bahnschrift" panose="020B0502040204020203" pitchFamily="34" charset="0"/>
              </a:rPr>
              <a:t> alcohol (THFA)</a:t>
            </a:r>
            <a:endParaRPr lang="es-ES" sz="1200" dirty="0">
              <a:solidFill>
                <a:srgbClr val="575E71"/>
              </a:solidFill>
              <a:latin typeface="Bahnschrift" panose="020B0502040204020203" pitchFamily="34" charset="0"/>
            </a:endParaRPr>
          </a:p>
        </p:txBody>
      </p:sp>
      <p:cxnSp>
        <p:nvCxnSpPr>
          <p:cNvPr id="21" name="Conector recto de flecha 20">
            <a:extLst>
              <a:ext uri="{FF2B5EF4-FFF2-40B4-BE49-F238E27FC236}">
                <a16:creationId xmlns:a16="http://schemas.microsoft.com/office/drawing/2014/main" id="{1666B84A-8FE5-95D3-1E9E-91D21475E5D9}"/>
              </a:ext>
            </a:extLst>
          </p:cNvPr>
          <p:cNvCxnSpPr>
            <a:cxnSpLocks/>
          </p:cNvCxnSpPr>
          <p:nvPr/>
        </p:nvCxnSpPr>
        <p:spPr>
          <a:xfrm flipV="1">
            <a:off x="6360631" y="4920117"/>
            <a:ext cx="1530359" cy="9476"/>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CuadroTexto 21">
            <a:extLst>
              <a:ext uri="{FF2B5EF4-FFF2-40B4-BE49-F238E27FC236}">
                <a16:creationId xmlns:a16="http://schemas.microsoft.com/office/drawing/2014/main" id="{45B25F16-0B05-3821-6A65-5864D82C398D}"/>
              </a:ext>
            </a:extLst>
          </p:cNvPr>
          <p:cNvSpPr txBox="1"/>
          <p:nvPr/>
        </p:nvSpPr>
        <p:spPr>
          <a:xfrm>
            <a:off x="6470711" y="4236700"/>
            <a:ext cx="1097092"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+ 4 H</a:t>
            </a:r>
            <a:r>
              <a:rPr lang="es-ES" sz="1600" b="1" baseline="30000" dirty="0">
                <a:solidFill>
                  <a:srgbClr val="575E71"/>
                </a:solidFill>
                <a:latin typeface="Bahnschrift" panose="020B0502040204020203" pitchFamily="34" charset="0"/>
              </a:rPr>
              <a:t>+</a:t>
            </a:r>
          </a:p>
          <a:p>
            <a:pPr algn="ctr"/>
            <a:r>
              <a:rPr lang="es-ES" sz="1600" b="1" dirty="0">
                <a:solidFill>
                  <a:srgbClr val="575E71"/>
                </a:solidFill>
                <a:latin typeface="Bahnschrift" panose="020B0502040204020203" pitchFamily="34" charset="0"/>
              </a:rPr>
              <a:t>+ 4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graphicFrame>
        <p:nvGraphicFramePr>
          <p:cNvPr id="23" name="Objeto 22">
            <a:extLst>
              <a:ext uri="{FF2B5EF4-FFF2-40B4-BE49-F238E27FC236}">
                <a16:creationId xmlns:a16="http://schemas.microsoft.com/office/drawing/2014/main" id="{520041C1-4283-00BD-46E5-217FF100F4E1}"/>
              </a:ext>
            </a:extLst>
          </p:cNvPr>
          <p:cNvGraphicFramePr>
            <a:graphicFrameLocks noChangeAspect="1"/>
          </p:cNvGraphicFramePr>
          <p:nvPr>
            <p:extLst>
              <p:ext uri="{D42A27DB-BD31-4B8C-83A1-F6EECF244321}">
                <p14:modId xmlns:p14="http://schemas.microsoft.com/office/powerpoint/2010/main" val="1183619333"/>
              </p:ext>
            </p:extLst>
          </p:nvPr>
        </p:nvGraphicFramePr>
        <p:xfrm>
          <a:off x="8155562" y="4573040"/>
          <a:ext cx="1033463" cy="695325"/>
        </p:xfrm>
        <a:graphic>
          <a:graphicData uri="http://schemas.openxmlformats.org/presentationml/2006/ole">
            <mc:AlternateContent xmlns:mc="http://schemas.openxmlformats.org/markup-compatibility/2006">
              <mc:Choice xmlns:v="urn:schemas-microsoft-com:vml" Requires="v">
                <p:oleObj name="CS ChemDraw Drawing" r:id="rId9" imgW="1033059" imgH="695039" progId="ChemDraw.Document.6.0">
                  <p:embed/>
                </p:oleObj>
              </mc:Choice>
              <mc:Fallback>
                <p:oleObj name="CS ChemDraw Drawing" r:id="rId9" imgW="1033059" imgH="695039" progId="ChemDraw.Document.6.0">
                  <p:embed/>
                  <p:pic>
                    <p:nvPicPr>
                      <p:cNvPr id="0" name=""/>
                      <p:cNvPicPr/>
                      <p:nvPr/>
                    </p:nvPicPr>
                    <p:blipFill>
                      <a:blip r:embed="rId10"/>
                      <a:stretch>
                        <a:fillRect/>
                      </a:stretch>
                    </p:blipFill>
                    <p:spPr>
                      <a:xfrm>
                        <a:off x="8155562" y="4573040"/>
                        <a:ext cx="1033463" cy="695325"/>
                      </a:xfrm>
                      <a:prstGeom prst="rect">
                        <a:avLst/>
                      </a:prstGeom>
                    </p:spPr>
                  </p:pic>
                </p:oleObj>
              </mc:Fallback>
            </mc:AlternateContent>
          </a:graphicData>
        </a:graphic>
      </p:graphicFrame>
      <p:graphicFrame>
        <p:nvGraphicFramePr>
          <p:cNvPr id="26" name="Objeto 25">
            <a:extLst>
              <a:ext uri="{FF2B5EF4-FFF2-40B4-BE49-F238E27FC236}">
                <a16:creationId xmlns:a16="http://schemas.microsoft.com/office/drawing/2014/main" id="{77816221-04FB-47B9-BA4D-7709748544A3}"/>
              </a:ext>
            </a:extLst>
          </p:cNvPr>
          <p:cNvGraphicFramePr>
            <a:graphicFrameLocks noChangeAspect="1"/>
          </p:cNvGraphicFramePr>
          <p:nvPr>
            <p:extLst>
              <p:ext uri="{D42A27DB-BD31-4B8C-83A1-F6EECF244321}">
                <p14:modId xmlns:p14="http://schemas.microsoft.com/office/powerpoint/2010/main" val="499289977"/>
              </p:ext>
            </p:extLst>
          </p:nvPr>
        </p:nvGraphicFramePr>
        <p:xfrm>
          <a:off x="5003237" y="4578884"/>
          <a:ext cx="1033463" cy="695325"/>
        </p:xfrm>
        <a:graphic>
          <a:graphicData uri="http://schemas.openxmlformats.org/presentationml/2006/ole">
            <mc:AlternateContent xmlns:mc="http://schemas.openxmlformats.org/markup-compatibility/2006">
              <mc:Choice xmlns:v="urn:schemas-microsoft-com:vml" Requires="v">
                <p:oleObj name="CS ChemDraw Drawing" r:id="rId11" imgW="1033059" imgH="695039" progId="ChemDraw.Document.6.0">
                  <p:embed/>
                </p:oleObj>
              </mc:Choice>
              <mc:Fallback>
                <p:oleObj name="CS ChemDraw Drawing" r:id="rId11" imgW="1033059" imgH="695039" progId="ChemDraw.Document.6.0">
                  <p:embed/>
                  <p:pic>
                    <p:nvPicPr>
                      <p:cNvPr id="0" name=""/>
                      <p:cNvPicPr/>
                      <p:nvPr/>
                    </p:nvPicPr>
                    <p:blipFill>
                      <a:blip r:embed="rId12"/>
                      <a:stretch>
                        <a:fillRect/>
                      </a:stretch>
                    </p:blipFill>
                    <p:spPr>
                      <a:xfrm>
                        <a:off x="5003237" y="4578884"/>
                        <a:ext cx="1033463" cy="695325"/>
                      </a:xfrm>
                      <a:prstGeom prst="rect">
                        <a:avLst/>
                      </a:prstGeom>
                    </p:spPr>
                  </p:pic>
                </p:oleObj>
              </mc:Fallback>
            </mc:AlternateContent>
          </a:graphicData>
        </a:graphic>
      </p:graphicFrame>
      <p:cxnSp>
        <p:nvCxnSpPr>
          <p:cNvPr id="27" name="Conector recto de flecha 26">
            <a:extLst>
              <a:ext uri="{FF2B5EF4-FFF2-40B4-BE49-F238E27FC236}">
                <a16:creationId xmlns:a16="http://schemas.microsoft.com/office/drawing/2014/main" id="{61DC361E-33EE-F66E-6754-6F2688AEF8BB}"/>
              </a:ext>
            </a:extLst>
          </p:cNvPr>
          <p:cNvCxnSpPr>
            <a:cxnSpLocks/>
          </p:cNvCxnSpPr>
          <p:nvPr/>
        </p:nvCxnSpPr>
        <p:spPr>
          <a:xfrm rot="16200000" flipH="1">
            <a:off x="5119753" y="4018908"/>
            <a:ext cx="81206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8" name="CuadroTexto 27">
            <a:extLst>
              <a:ext uri="{FF2B5EF4-FFF2-40B4-BE49-F238E27FC236}">
                <a16:creationId xmlns:a16="http://schemas.microsoft.com/office/drawing/2014/main" id="{24654060-DB9A-6680-A7FA-FDC93EFDE58B}"/>
              </a:ext>
            </a:extLst>
          </p:cNvPr>
          <p:cNvSpPr txBox="1"/>
          <p:nvPr/>
        </p:nvSpPr>
        <p:spPr>
          <a:xfrm>
            <a:off x="4505327" y="3631018"/>
            <a:ext cx="1097092"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+ 2 H</a:t>
            </a:r>
            <a:r>
              <a:rPr lang="es-ES" sz="1600" b="1" baseline="30000" dirty="0">
                <a:solidFill>
                  <a:srgbClr val="575E71"/>
                </a:solidFill>
                <a:latin typeface="Bahnschrift" panose="020B0502040204020203" pitchFamily="34" charset="0"/>
              </a:rPr>
              <a:t>+</a:t>
            </a:r>
          </a:p>
          <a:p>
            <a:pPr algn="ctr"/>
            <a:r>
              <a:rPr lang="es-ES" sz="1600" b="1" dirty="0">
                <a:solidFill>
                  <a:srgbClr val="575E71"/>
                </a:solidFill>
                <a:latin typeface="Bahnschrift" panose="020B0502040204020203" pitchFamily="34" charset="0"/>
              </a:rPr>
              <a:t>+ 2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sp>
        <p:nvSpPr>
          <p:cNvPr id="29" name="CuadroTexto 28">
            <a:extLst>
              <a:ext uri="{FF2B5EF4-FFF2-40B4-BE49-F238E27FC236}">
                <a16:creationId xmlns:a16="http://schemas.microsoft.com/office/drawing/2014/main" id="{BD065330-EE99-4596-36B8-66DEA1EB58E1}"/>
              </a:ext>
            </a:extLst>
          </p:cNvPr>
          <p:cNvSpPr txBox="1"/>
          <p:nvPr/>
        </p:nvSpPr>
        <p:spPr>
          <a:xfrm>
            <a:off x="5413010" y="3746420"/>
            <a:ext cx="1097092" cy="338554"/>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H</a:t>
            </a:r>
            <a:r>
              <a:rPr lang="es-ES" sz="1600" b="1" baseline="-25000" dirty="0">
                <a:solidFill>
                  <a:srgbClr val="575E71"/>
                </a:solidFill>
                <a:latin typeface="Bahnschrift" panose="020B0502040204020203" pitchFamily="34" charset="0"/>
              </a:rPr>
              <a:t>2</a:t>
            </a:r>
            <a:r>
              <a:rPr lang="es-ES" sz="1600" b="1" dirty="0">
                <a:solidFill>
                  <a:srgbClr val="575E71"/>
                </a:solidFill>
                <a:latin typeface="Bahnschrift" panose="020B0502040204020203" pitchFamily="34" charset="0"/>
              </a:rPr>
              <a:t>O</a:t>
            </a:r>
            <a:endParaRPr lang="es-ES" sz="1600" baseline="30000" dirty="0">
              <a:solidFill>
                <a:srgbClr val="575E71"/>
              </a:solidFill>
              <a:latin typeface="Bahnschrift" panose="020B0502040204020203" pitchFamily="34" charset="0"/>
            </a:endParaRPr>
          </a:p>
        </p:txBody>
      </p:sp>
      <p:sp>
        <p:nvSpPr>
          <p:cNvPr id="54" name="CuadroTexto 53">
            <a:extLst>
              <a:ext uri="{FF2B5EF4-FFF2-40B4-BE49-F238E27FC236}">
                <a16:creationId xmlns:a16="http://schemas.microsoft.com/office/drawing/2014/main" id="{E22C144E-8BF6-721D-11A8-7B7E9B169D3E}"/>
              </a:ext>
            </a:extLst>
          </p:cNvPr>
          <p:cNvSpPr txBox="1"/>
          <p:nvPr/>
        </p:nvSpPr>
        <p:spPr>
          <a:xfrm>
            <a:off x="4659830" y="5292909"/>
            <a:ext cx="1291355" cy="461665"/>
          </a:xfrm>
          <a:prstGeom prst="rect">
            <a:avLst/>
          </a:prstGeom>
          <a:noFill/>
        </p:spPr>
        <p:txBody>
          <a:bodyPr wrap="square">
            <a:spAutoFit/>
          </a:bodyPr>
          <a:lstStyle/>
          <a:p>
            <a:pPr algn="ctr"/>
            <a:r>
              <a:rPr lang="es-ES" sz="1200" b="1" dirty="0">
                <a:solidFill>
                  <a:srgbClr val="575E71"/>
                </a:solidFill>
                <a:latin typeface="Bahnschrift" panose="020B0502040204020203" pitchFamily="34" charset="0"/>
              </a:rPr>
              <a:t>2-methylfuran (2-MF)</a:t>
            </a:r>
            <a:endParaRPr lang="es-ES" sz="1200" dirty="0">
              <a:solidFill>
                <a:srgbClr val="575E71"/>
              </a:solidFill>
              <a:latin typeface="Bahnschrift" panose="020B0502040204020203" pitchFamily="34" charset="0"/>
            </a:endParaRPr>
          </a:p>
        </p:txBody>
      </p:sp>
      <p:sp>
        <p:nvSpPr>
          <p:cNvPr id="55" name="CuadroTexto 54">
            <a:extLst>
              <a:ext uri="{FF2B5EF4-FFF2-40B4-BE49-F238E27FC236}">
                <a16:creationId xmlns:a16="http://schemas.microsoft.com/office/drawing/2014/main" id="{48CC9E65-5BCE-1FA7-8E99-840B6A268CC3}"/>
              </a:ext>
            </a:extLst>
          </p:cNvPr>
          <p:cNvSpPr txBox="1"/>
          <p:nvPr/>
        </p:nvSpPr>
        <p:spPr>
          <a:xfrm>
            <a:off x="7567803" y="5279812"/>
            <a:ext cx="1983618" cy="461665"/>
          </a:xfrm>
          <a:prstGeom prst="rect">
            <a:avLst/>
          </a:prstGeom>
          <a:noFill/>
        </p:spPr>
        <p:txBody>
          <a:bodyPr wrap="square">
            <a:spAutoFit/>
          </a:bodyPr>
          <a:lstStyle/>
          <a:p>
            <a:pPr algn="ctr"/>
            <a:r>
              <a:rPr lang="es-ES" sz="1200" b="1" dirty="0" err="1">
                <a:solidFill>
                  <a:srgbClr val="575E71"/>
                </a:solidFill>
                <a:latin typeface="Bahnschrift" panose="020B0502040204020203" pitchFamily="34" charset="0"/>
              </a:rPr>
              <a:t>Tetrahydro-methylfuran</a:t>
            </a:r>
            <a:r>
              <a:rPr lang="es-ES" sz="1200" b="1" dirty="0">
                <a:solidFill>
                  <a:srgbClr val="575E71"/>
                </a:solidFill>
                <a:latin typeface="Bahnschrift" panose="020B0502040204020203" pitchFamily="34" charset="0"/>
              </a:rPr>
              <a:t> (THMF)</a:t>
            </a:r>
            <a:endParaRPr lang="es-ES" sz="1200" dirty="0">
              <a:solidFill>
                <a:srgbClr val="575E71"/>
              </a:solidFill>
              <a:latin typeface="Bahnschrift" panose="020B0502040204020203" pitchFamily="34" charset="0"/>
            </a:endParaRPr>
          </a:p>
        </p:txBody>
      </p:sp>
      <p:cxnSp>
        <p:nvCxnSpPr>
          <p:cNvPr id="2" name="Conector recto de flecha 1">
            <a:extLst>
              <a:ext uri="{FF2B5EF4-FFF2-40B4-BE49-F238E27FC236}">
                <a16:creationId xmlns:a16="http://schemas.microsoft.com/office/drawing/2014/main" id="{C1B9C571-8087-F1BF-7E94-F62ABB60954A}"/>
              </a:ext>
            </a:extLst>
          </p:cNvPr>
          <p:cNvCxnSpPr>
            <a:cxnSpLocks/>
          </p:cNvCxnSpPr>
          <p:nvPr/>
        </p:nvCxnSpPr>
        <p:spPr>
          <a:xfrm rot="16200000" flipH="1">
            <a:off x="8049514" y="4027141"/>
            <a:ext cx="812064"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 name="CuadroTexto 4">
            <a:extLst>
              <a:ext uri="{FF2B5EF4-FFF2-40B4-BE49-F238E27FC236}">
                <a16:creationId xmlns:a16="http://schemas.microsoft.com/office/drawing/2014/main" id="{ACB7EF8C-482E-E925-8242-F609AD5F9547}"/>
              </a:ext>
            </a:extLst>
          </p:cNvPr>
          <p:cNvSpPr txBox="1"/>
          <p:nvPr/>
        </p:nvSpPr>
        <p:spPr>
          <a:xfrm>
            <a:off x="7435088" y="3639251"/>
            <a:ext cx="1097092" cy="584775"/>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+ 2 H</a:t>
            </a:r>
            <a:r>
              <a:rPr lang="es-ES" sz="1600" b="1" baseline="30000" dirty="0">
                <a:solidFill>
                  <a:srgbClr val="575E71"/>
                </a:solidFill>
                <a:latin typeface="Bahnschrift" panose="020B0502040204020203" pitchFamily="34" charset="0"/>
              </a:rPr>
              <a:t>+</a:t>
            </a:r>
          </a:p>
          <a:p>
            <a:pPr algn="ctr"/>
            <a:r>
              <a:rPr lang="es-ES" sz="1600" b="1" dirty="0">
                <a:solidFill>
                  <a:srgbClr val="575E71"/>
                </a:solidFill>
                <a:latin typeface="Bahnschrift" panose="020B0502040204020203" pitchFamily="34" charset="0"/>
              </a:rPr>
              <a:t>+ 2 e</a:t>
            </a:r>
            <a:r>
              <a:rPr lang="es-ES" sz="1600" b="1" baseline="30000" dirty="0">
                <a:solidFill>
                  <a:srgbClr val="575E71"/>
                </a:solidFill>
                <a:latin typeface="Bahnschrift" panose="020B0502040204020203" pitchFamily="34" charset="0"/>
              </a:rPr>
              <a:t>-</a:t>
            </a:r>
            <a:endParaRPr lang="es-ES" sz="1600" baseline="30000" dirty="0">
              <a:solidFill>
                <a:srgbClr val="575E71"/>
              </a:solidFill>
              <a:latin typeface="Bahnschrift" panose="020B0502040204020203" pitchFamily="34" charset="0"/>
            </a:endParaRPr>
          </a:p>
        </p:txBody>
      </p:sp>
      <p:sp>
        <p:nvSpPr>
          <p:cNvPr id="7" name="CuadroTexto 6">
            <a:extLst>
              <a:ext uri="{FF2B5EF4-FFF2-40B4-BE49-F238E27FC236}">
                <a16:creationId xmlns:a16="http://schemas.microsoft.com/office/drawing/2014/main" id="{5EED357C-FBFF-0F95-4387-CFFE9E5B9392}"/>
              </a:ext>
            </a:extLst>
          </p:cNvPr>
          <p:cNvSpPr txBox="1"/>
          <p:nvPr/>
        </p:nvSpPr>
        <p:spPr>
          <a:xfrm>
            <a:off x="8342771" y="3754653"/>
            <a:ext cx="1097092" cy="338554"/>
          </a:xfrm>
          <a:prstGeom prst="rect">
            <a:avLst/>
          </a:prstGeom>
          <a:noFill/>
        </p:spPr>
        <p:txBody>
          <a:bodyPr wrap="square">
            <a:spAutoFit/>
          </a:bodyPr>
          <a:lstStyle/>
          <a:p>
            <a:pPr algn="ctr"/>
            <a:r>
              <a:rPr lang="es-ES" sz="1600" b="1" dirty="0">
                <a:solidFill>
                  <a:srgbClr val="575E71"/>
                </a:solidFill>
                <a:latin typeface="Bahnschrift" panose="020B0502040204020203" pitchFamily="34" charset="0"/>
              </a:rPr>
              <a:t>- H</a:t>
            </a:r>
            <a:r>
              <a:rPr lang="es-ES" sz="1600" b="1" baseline="-25000" dirty="0">
                <a:solidFill>
                  <a:srgbClr val="575E71"/>
                </a:solidFill>
                <a:latin typeface="Bahnschrift" panose="020B0502040204020203" pitchFamily="34" charset="0"/>
              </a:rPr>
              <a:t>2</a:t>
            </a:r>
            <a:r>
              <a:rPr lang="es-ES" sz="1600" b="1" dirty="0">
                <a:solidFill>
                  <a:srgbClr val="575E71"/>
                </a:solidFill>
                <a:latin typeface="Bahnschrift" panose="020B0502040204020203" pitchFamily="34" charset="0"/>
              </a:rPr>
              <a:t>O</a:t>
            </a:r>
            <a:endParaRPr lang="es-ES" sz="1600" baseline="30000" dirty="0">
              <a:solidFill>
                <a:srgbClr val="575E71"/>
              </a:solidFill>
              <a:latin typeface="Bahnschrift" panose="020B0502040204020203" pitchFamily="34" charset="0"/>
            </a:endParaRPr>
          </a:p>
        </p:txBody>
      </p:sp>
    </p:spTree>
    <p:extLst>
      <p:ext uri="{BB962C8B-B14F-4D97-AF65-F5344CB8AC3E}">
        <p14:creationId xmlns:p14="http://schemas.microsoft.com/office/powerpoint/2010/main" val="1451804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4" name="Rectángulo: esquinas redondeadas 3">
            <a:extLst>
              <a:ext uri="{FF2B5EF4-FFF2-40B4-BE49-F238E27FC236}">
                <a16:creationId xmlns:a16="http://schemas.microsoft.com/office/drawing/2014/main" id="{FAA4E4A3-3AD1-4EB0-A7FE-A279DC256179}"/>
              </a:ext>
            </a:extLst>
          </p:cNvPr>
          <p:cNvSpPr/>
          <p:nvPr/>
        </p:nvSpPr>
        <p:spPr>
          <a:xfrm>
            <a:off x="815419" y="4686410"/>
            <a:ext cx="5393410" cy="1351819"/>
          </a:xfrm>
          <a:prstGeom prst="roundRect">
            <a:avLst/>
          </a:prstGeom>
          <a:solidFill>
            <a:srgbClr val="D9ECEF"/>
          </a:solidFill>
          <a:ln w="7620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30">
            <a:extLst>
              <a:ext uri="{FF2B5EF4-FFF2-40B4-BE49-F238E27FC236}">
                <a16:creationId xmlns:a16="http://schemas.microsoft.com/office/drawing/2014/main" id="{8552971D-336A-4F38-B4D4-335C9572A9D8}"/>
              </a:ext>
            </a:extLst>
          </p:cNvPr>
          <p:cNvSpPr/>
          <p:nvPr/>
        </p:nvSpPr>
        <p:spPr>
          <a:xfrm>
            <a:off x="0" y="-240143"/>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385234" y="67789"/>
            <a:ext cx="11526305"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Metodología, hipótesis y planificación temporal</a:t>
            </a:r>
          </a:p>
        </p:txBody>
      </p:sp>
      <p:sp>
        <p:nvSpPr>
          <p:cNvPr id="32" name="CuadroTexto 31">
            <a:extLst>
              <a:ext uri="{FF2B5EF4-FFF2-40B4-BE49-F238E27FC236}">
                <a16:creationId xmlns:a16="http://schemas.microsoft.com/office/drawing/2014/main" id="{4302C762-6CBC-4700-A81E-ADC27C0B9B7D}"/>
              </a:ext>
            </a:extLst>
          </p:cNvPr>
          <p:cNvSpPr txBox="1"/>
          <p:nvPr/>
        </p:nvSpPr>
        <p:spPr>
          <a:xfrm>
            <a:off x="1764856" y="5149619"/>
            <a:ext cx="3523673" cy="769441"/>
          </a:xfrm>
          <a:prstGeom prst="rect">
            <a:avLst/>
          </a:prstGeom>
          <a:noFill/>
        </p:spPr>
        <p:txBody>
          <a:bodyPr wrap="square">
            <a:spAutoFit/>
          </a:bodyPr>
          <a:lstStyle/>
          <a:p>
            <a:pPr algn="ctr"/>
            <a:r>
              <a:rPr lang="es-ES" sz="2200" b="1" dirty="0" err="1">
                <a:solidFill>
                  <a:srgbClr val="575E71"/>
                </a:solidFill>
                <a:latin typeface="Bahnschrift" panose="020B0502040204020203" pitchFamily="34" charset="0"/>
              </a:rPr>
              <a:t>Voltametría</a:t>
            </a:r>
            <a:r>
              <a:rPr lang="es-ES" sz="2200" b="1" dirty="0">
                <a:solidFill>
                  <a:srgbClr val="575E71"/>
                </a:solidFill>
                <a:latin typeface="Bahnschrift" panose="020B0502040204020203" pitchFamily="34" charset="0"/>
              </a:rPr>
              <a:t> cíclica</a:t>
            </a:r>
          </a:p>
          <a:p>
            <a:pPr algn="ctr"/>
            <a:r>
              <a:rPr lang="es-ES" sz="2200" b="1" dirty="0">
                <a:solidFill>
                  <a:srgbClr val="575E71"/>
                </a:solidFill>
                <a:latin typeface="Bahnschrift" panose="020B0502040204020203" pitchFamily="34" charset="0"/>
              </a:rPr>
              <a:t>Cronoamperometría</a:t>
            </a:r>
            <a:endParaRPr lang="es-ES" sz="2200" dirty="0">
              <a:solidFill>
                <a:srgbClr val="575E71"/>
              </a:solidFill>
              <a:latin typeface="Bahnschrift" panose="020B0502040204020203" pitchFamily="34" charset="0"/>
            </a:endParaRPr>
          </a:p>
        </p:txBody>
      </p:sp>
      <p:sp>
        <p:nvSpPr>
          <p:cNvPr id="17" name="Rectángulo: esquinas redondeadas 16">
            <a:extLst>
              <a:ext uri="{FF2B5EF4-FFF2-40B4-BE49-F238E27FC236}">
                <a16:creationId xmlns:a16="http://schemas.microsoft.com/office/drawing/2014/main" id="{335F90C1-E720-412E-B787-090C76D8C69E}"/>
              </a:ext>
            </a:extLst>
          </p:cNvPr>
          <p:cNvSpPr/>
          <p:nvPr/>
        </p:nvSpPr>
        <p:spPr>
          <a:xfrm>
            <a:off x="1311365" y="4424114"/>
            <a:ext cx="4401520" cy="612536"/>
          </a:xfrm>
          <a:prstGeom prst="roundRect">
            <a:avLst/>
          </a:prstGeom>
          <a:solidFill>
            <a:srgbClr val="D9ECEF"/>
          </a:solidFill>
          <a:ln w="7620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CuadroTexto 17">
            <a:extLst>
              <a:ext uri="{FF2B5EF4-FFF2-40B4-BE49-F238E27FC236}">
                <a16:creationId xmlns:a16="http://schemas.microsoft.com/office/drawing/2014/main" id="{E71505FE-248B-4CD2-A584-3F2B5D75E41D}"/>
              </a:ext>
            </a:extLst>
          </p:cNvPr>
          <p:cNvSpPr txBox="1"/>
          <p:nvPr/>
        </p:nvSpPr>
        <p:spPr>
          <a:xfrm>
            <a:off x="1456191" y="4521468"/>
            <a:ext cx="4141004" cy="430887"/>
          </a:xfrm>
          <a:prstGeom prst="rect">
            <a:avLst/>
          </a:prstGeom>
          <a:noFill/>
        </p:spPr>
        <p:txBody>
          <a:bodyPr wrap="square">
            <a:spAutoFit/>
          </a:bodyPr>
          <a:lstStyle/>
          <a:p>
            <a:pPr algn="ctr"/>
            <a:r>
              <a:rPr lang="es-ES" sz="2200" b="1" dirty="0">
                <a:solidFill>
                  <a:srgbClr val="575E71"/>
                </a:solidFill>
                <a:latin typeface="Bahnschrift" panose="020B0502040204020203" pitchFamily="34" charset="0"/>
              </a:rPr>
              <a:t>Caracterización electroquímica</a:t>
            </a:r>
            <a:endParaRPr lang="es-ES" sz="2200" dirty="0">
              <a:solidFill>
                <a:srgbClr val="575E71"/>
              </a:solidFill>
              <a:latin typeface="Bahnschrift" panose="020B0502040204020203" pitchFamily="34" charset="0"/>
            </a:endParaRPr>
          </a:p>
        </p:txBody>
      </p:sp>
      <p:sp>
        <p:nvSpPr>
          <p:cNvPr id="19" name="Rectángulo: esquinas redondeadas 18">
            <a:extLst>
              <a:ext uri="{FF2B5EF4-FFF2-40B4-BE49-F238E27FC236}">
                <a16:creationId xmlns:a16="http://schemas.microsoft.com/office/drawing/2014/main" id="{BC3E5C4A-663F-43DA-951E-48B4851F55F4}"/>
              </a:ext>
            </a:extLst>
          </p:cNvPr>
          <p:cNvSpPr/>
          <p:nvPr/>
        </p:nvSpPr>
        <p:spPr>
          <a:xfrm>
            <a:off x="6908799" y="4686410"/>
            <a:ext cx="4521687" cy="1351819"/>
          </a:xfrm>
          <a:prstGeom prst="roundRect">
            <a:avLst/>
          </a:prstGeom>
          <a:solidFill>
            <a:srgbClr val="D9ECEF"/>
          </a:solidFill>
          <a:ln w="7620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CuadroTexto 19">
            <a:extLst>
              <a:ext uri="{FF2B5EF4-FFF2-40B4-BE49-F238E27FC236}">
                <a16:creationId xmlns:a16="http://schemas.microsoft.com/office/drawing/2014/main" id="{1310A079-6E35-46A5-BEF7-4001739622D4}"/>
              </a:ext>
            </a:extLst>
          </p:cNvPr>
          <p:cNvSpPr txBox="1"/>
          <p:nvPr/>
        </p:nvSpPr>
        <p:spPr>
          <a:xfrm>
            <a:off x="7356962" y="5149619"/>
            <a:ext cx="3523673" cy="769441"/>
          </a:xfrm>
          <a:prstGeom prst="rect">
            <a:avLst/>
          </a:prstGeom>
          <a:noFill/>
        </p:spPr>
        <p:txBody>
          <a:bodyPr wrap="square">
            <a:spAutoFit/>
          </a:bodyPr>
          <a:lstStyle/>
          <a:p>
            <a:pPr algn="ctr"/>
            <a:r>
              <a:rPr lang="es-ES" sz="2200" b="1" dirty="0">
                <a:solidFill>
                  <a:srgbClr val="575E71"/>
                </a:solidFill>
                <a:latin typeface="Bahnschrift" panose="020B0502040204020203" pitchFamily="34" charset="0"/>
              </a:rPr>
              <a:t>HPLC</a:t>
            </a:r>
          </a:p>
          <a:p>
            <a:pPr algn="ctr"/>
            <a:r>
              <a:rPr lang="es-ES" sz="2200" b="1" dirty="0">
                <a:solidFill>
                  <a:srgbClr val="575E71"/>
                </a:solidFill>
                <a:latin typeface="Bahnschrift" panose="020B0502040204020203" pitchFamily="34" charset="0"/>
              </a:rPr>
              <a:t>Espectroscopía IR</a:t>
            </a:r>
            <a:endParaRPr lang="es-ES" sz="2200" dirty="0">
              <a:solidFill>
                <a:srgbClr val="575E71"/>
              </a:solidFill>
              <a:latin typeface="Bahnschrift" panose="020B0502040204020203" pitchFamily="34" charset="0"/>
            </a:endParaRPr>
          </a:p>
        </p:txBody>
      </p:sp>
      <p:sp>
        <p:nvSpPr>
          <p:cNvPr id="21" name="Rectángulo: esquinas redondeadas 20">
            <a:extLst>
              <a:ext uri="{FF2B5EF4-FFF2-40B4-BE49-F238E27FC236}">
                <a16:creationId xmlns:a16="http://schemas.microsoft.com/office/drawing/2014/main" id="{8D124AE1-C425-471F-9258-0B23A30A8FB6}"/>
              </a:ext>
            </a:extLst>
          </p:cNvPr>
          <p:cNvSpPr/>
          <p:nvPr/>
        </p:nvSpPr>
        <p:spPr>
          <a:xfrm>
            <a:off x="7692955" y="4424114"/>
            <a:ext cx="2851688" cy="612536"/>
          </a:xfrm>
          <a:prstGeom prst="roundRect">
            <a:avLst/>
          </a:prstGeom>
          <a:solidFill>
            <a:srgbClr val="D9ECEF"/>
          </a:solidFill>
          <a:ln w="7620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CuadroTexto 21">
            <a:extLst>
              <a:ext uri="{FF2B5EF4-FFF2-40B4-BE49-F238E27FC236}">
                <a16:creationId xmlns:a16="http://schemas.microsoft.com/office/drawing/2014/main" id="{BD8F1395-AC07-4C54-B91A-6206EB139CD0}"/>
              </a:ext>
            </a:extLst>
          </p:cNvPr>
          <p:cNvSpPr txBox="1"/>
          <p:nvPr/>
        </p:nvSpPr>
        <p:spPr>
          <a:xfrm>
            <a:off x="7053627" y="4521468"/>
            <a:ext cx="4141004" cy="430887"/>
          </a:xfrm>
          <a:prstGeom prst="rect">
            <a:avLst/>
          </a:prstGeom>
          <a:noFill/>
        </p:spPr>
        <p:txBody>
          <a:bodyPr wrap="square">
            <a:spAutoFit/>
          </a:bodyPr>
          <a:lstStyle/>
          <a:p>
            <a:pPr algn="ctr"/>
            <a:r>
              <a:rPr lang="es-ES" sz="2200" b="1" dirty="0">
                <a:solidFill>
                  <a:srgbClr val="575E71"/>
                </a:solidFill>
                <a:latin typeface="Bahnschrift" panose="020B0502040204020203" pitchFamily="34" charset="0"/>
              </a:rPr>
              <a:t>Otras técnicas</a:t>
            </a:r>
            <a:endParaRPr lang="es-ES" sz="2200" dirty="0">
              <a:solidFill>
                <a:srgbClr val="575E71"/>
              </a:solidFill>
              <a:latin typeface="Bahnschrift" panose="020B0502040204020203" pitchFamily="34" charset="0"/>
            </a:endParaRPr>
          </a:p>
        </p:txBody>
      </p:sp>
      <p:sp>
        <p:nvSpPr>
          <p:cNvPr id="23" name="CuadroTexto 22">
            <a:extLst>
              <a:ext uri="{FF2B5EF4-FFF2-40B4-BE49-F238E27FC236}">
                <a16:creationId xmlns:a16="http://schemas.microsoft.com/office/drawing/2014/main" id="{EFAD99D0-5062-43D9-A07B-C8CAD2E87F47}"/>
              </a:ext>
            </a:extLst>
          </p:cNvPr>
          <p:cNvSpPr txBox="1"/>
          <p:nvPr/>
        </p:nvSpPr>
        <p:spPr>
          <a:xfrm>
            <a:off x="11722250" y="6249810"/>
            <a:ext cx="348293" cy="523220"/>
          </a:xfrm>
          <a:prstGeom prst="rect">
            <a:avLst/>
          </a:prstGeom>
          <a:noFill/>
        </p:spPr>
        <p:txBody>
          <a:bodyPr wrap="square">
            <a:spAutoFit/>
          </a:bodyPr>
          <a:lstStyle/>
          <a:p>
            <a:pPr algn="just"/>
            <a:r>
              <a:rPr lang="es-ES" sz="2800" b="1" dirty="0">
                <a:latin typeface="Bahnschrift" panose="020B0502040204020203" pitchFamily="34" charset="0"/>
              </a:rPr>
              <a:t>5</a:t>
            </a:r>
            <a:endParaRPr lang="es-ES" sz="2800" dirty="0">
              <a:latin typeface="Bahnschrift" panose="020B0502040204020203" pitchFamily="34" charset="0"/>
            </a:endParaRPr>
          </a:p>
        </p:txBody>
      </p:sp>
      <p:sp>
        <p:nvSpPr>
          <p:cNvPr id="26" name="Rectángulo: esquinas redondeadas 25">
            <a:extLst>
              <a:ext uri="{FF2B5EF4-FFF2-40B4-BE49-F238E27FC236}">
                <a16:creationId xmlns:a16="http://schemas.microsoft.com/office/drawing/2014/main" id="{7C435FD0-837F-4C0C-87DC-71EF5080FA8E}"/>
              </a:ext>
            </a:extLst>
          </p:cNvPr>
          <p:cNvSpPr/>
          <p:nvPr/>
        </p:nvSpPr>
        <p:spPr>
          <a:xfrm>
            <a:off x="810089" y="1684177"/>
            <a:ext cx="10620397" cy="2175926"/>
          </a:xfrm>
          <a:prstGeom prst="roundRect">
            <a:avLst/>
          </a:prstGeom>
          <a:solidFill>
            <a:srgbClr val="D9ECEF"/>
          </a:solidFill>
          <a:ln w="7620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ángulo: esquinas redondeadas 13">
            <a:extLst>
              <a:ext uri="{FF2B5EF4-FFF2-40B4-BE49-F238E27FC236}">
                <a16:creationId xmlns:a16="http://schemas.microsoft.com/office/drawing/2014/main" id="{04A0D482-8638-4536-9867-DDC64D4FBFCB}"/>
              </a:ext>
            </a:extLst>
          </p:cNvPr>
          <p:cNvSpPr/>
          <p:nvPr/>
        </p:nvSpPr>
        <p:spPr>
          <a:xfrm>
            <a:off x="5271296" y="1288353"/>
            <a:ext cx="1649407" cy="649902"/>
          </a:xfrm>
          <a:prstGeom prst="roundRect">
            <a:avLst/>
          </a:prstGeom>
          <a:solidFill>
            <a:srgbClr val="D9ECEF"/>
          </a:solidFill>
          <a:ln w="7620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CuadroTexto 11">
            <a:extLst>
              <a:ext uri="{FF2B5EF4-FFF2-40B4-BE49-F238E27FC236}">
                <a16:creationId xmlns:a16="http://schemas.microsoft.com/office/drawing/2014/main" id="{8EFF7FF0-BEAB-44C5-BF30-EFEEDAE4922A}"/>
              </a:ext>
            </a:extLst>
          </p:cNvPr>
          <p:cNvSpPr txBox="1"/>
          <p:nvPr/>
        </p:nvSpPr>
        <p:spPr>
          <a:xfrm>
            <a:off x="5322544" y="1366010"/>
            <a:ext cx="1546912" cy="430887"/>
          </a:xfrm>
          <a:prstGeom prst="rect">
            <a:avLst/>
          </a:prstGeom>
          <a:noFill/>
        </p:spPr>
        <p:txBody>
          <a:bodyPr wrap="square">
            <a:spAutoFit/>
          </a:bodyPr>
          <a:lstStyle/>
          <a:p>
            <a:pPr algn="ctr"/>
            <a:r>
              <a:rPr lang="es-ES" sz="2200" b="1" dirty="0">
                <a:solidFill>
                  <a:srgbClr val="575E71"/>
                </a:solidFill>
                <a:latin typeface="Bahnschrift" panose="020B0502040204020203" pitchFamily="34" charset="0"/>
              </a:rPr>
              <a:t>Hipótesis</a:t>
            </a:r>
            <a:endParaRPr lang="es-ES" sz="2200" dirty="0">
              <a:solidFill>
                <a:srgbClr val="575E71"/>
              </a:solidFill>
              <a:latin typeface="Bahnschrift" panose="020B0502040204020203" pitchFamily="34" charset="0"/>
            </a:endParaRPr>
          </a:p>
        </p:txBody>
      </p:sp>
      <p:sp>
        <p:nvSpPr>
          <p:cNvPr id="27" name="CuadroTexto 26">
            <a:extLst>
              <a:ext uri="{FF2B5EF4-FFF2-40B4-BE49-F238E27FC236}">
                <a16:creationId xmlns:a16="http://schemas.microsoft.com/office/drawing/2014/main" id="{2398608A-109E-464B-86E6-CABAAB5CF483}"/>
              </a:ext>
            </a:extLst>
          </p:cNvPr>
          <p:cNvSpPr txBox="1"/>
          <p:nvPr/>
        </p:nvSpPr>
        <p:spPr>
          <a:xfrm>
            <a:off x="1000108" y="2115064"/>
            <a:ext cx="10191783" cy="1446550"/>
          </a:xfrm>
          <a:prstGeom prst="rect">
            <a:avLst/>
          </a:prstGeom>
          <a:noFill/>
        </p:spPr>
        <p:txBody>
          <a:bodyPr wrap="square">
            <a:spAutoFit/>
          </a:bodyPr>
          <a:lstStyle/>
          <a:p>
            <a:pPr algn="ctr"/>
            <a:r>
              <a:rPr lang="es-ES" sz="2200" b="1" dirty="0">
                <a:solidFill>
                  <a:srgbClr val="575E71"/>
                </a:solidFill>
                <a:latin typeface="Bahnschrift" panose="020B0502040204020203" pitchFamily="34" charset="0"/>
              </a:rPr>
              <a:t>Mediante el estudio fundamental de las reacciones de </a:t>
            </a:r>
            <a:r>
              <a:rPr lang="es-ES" sz="2200" b="1" dirty="0" err="1">
                <a:solidFill>
                  <a:srgbClr val="575E71"/>
                </a:solidFill>
                <a:latin typeface="Bahnschrift" panose="020B0502040204020203" pitchFamily="34" charset="0"/>
              </a:rPr>
              <a:t>electrooxidación</a:t>
            </a:r>
            <a:r>
              <a:rPr lang="es-ES" sz="2200" b="1" dirty="0">
                <a:solidFill>
                  <a:srgbClr val="575E71"/>
                </a:solidFill>
                <a:latin typeface="Bahnschrift" panose="020B0502040204020203" pitchFamily="34" charset="0"/>
              </a:rPr>
              <a:t> del HMF y el FF sobre electrodos monocristalinos de oro y su </a:t>
            </a:r>
            <a:r>
              <a:rPr lang="es-ES" sz="2200" b="1" dirty="0" err="1">
                <a:solidFill>
                  <a:srgbClr val="575E71"/>
                </a:solidFill>
                <a:latin typeface="Bahnschrift" panose="020B0502040204020203" pitchFamily="34" charset="0"/>
              </a:rPr>
              <a:t>electrorreducción</a:t>
            </a:r>
            <a:r>
              <a:rPr lang="es-ES" sz="2200" b="1" dirty="0">
                <a:solidFill>
                  <a:srgbClr val="575E71"/>
                </a:solidFill>
                <a:latin typeface="Bahnschrift" panose="020B0502040204020203" pitchFamily="34" charset="0"/>
              </a:rPr>
              <a:t> sobre electrodos monocristalinos de cobre, se puede mejorar la comprensión de los mecanismos electroquímicos subyacentes.</a:t>
            </a:r>
          </a:p>
        </p:txBody>
      </p:sp>
    </p:spTree>
    <p:extLst>
      <p:ext uri="{BB962C8B-B14F-4D97-AF65-F5344CB8AC3E}">
        <p14:creationId xmlns:p14="http://schemas.microsoft.com/office/powerpoint/2010/main" val="99402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14" name="Rectángulo: esquinas redondeadas 13">
            <a:extLst>
              <a:ext uri="{FF2B5EF4-FFF2-40B4-BE49-F238E27FC236}">
                <a16:creationId xmlns:a16="http://schemas.microsoft.com/office/drawing/2014/main" id="{04A0D482-8638-4536-9867-DDC64D4FBFCB}"/>
              </a:ext>
            </a:extLst>
          </p:cNvPr>
          <p:cNvSpPr/>
          <p:nvPr/>
        </p:nvSpPr>
        <p:spPr>
          <a:xfrm>
            <a:off x="4358648" y="2543704"/>
            <a:ext cx="7054971" cy="481351"/>
          </a:xfrm>
          <a:prstGeom prst="roundRect">
            <a:avLst/>
          </a:prstGeom>
          <a:solidFill>
            <a:srgbClr val="D9ECEF"/>
          </a:solidFill>
          <a:ln w="7620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Rectángulo: esquinas redondeadas 3">
            <a:extLst>
              <a:ext uri="{FF2B5EF4-FFF2-40B4-BE49-F238E27FC236}">
                <a16:creationId xmlns:a16="http://schemas.microsoft.com/office/drawing/2014/main" id="{FAA4E4A3-3AD1-4EB0-A7FE-A279DC256179}"/>
              </a:ext>
            </a:extLst>
          </p:cNvPr>
          <p:cNvSpPr/>
          <p:nvPr/>
        </p:nvSpPr>
        <p:spPr>
          <a:xfrm>
            <a:off x="4358648" y="1631155"/>
            <a:ext cx="7054971" cy="717645"/>
          </a:xfrm>
          <a:prstGeom prst="roundRect">
            <a:avLst/>
          </a:prstGeom>
          <a:solidFill>
            <a:srgbClr val="D9ECEF"/>
          </a:solidFill>
          <a:ln w="7620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30">
            <a:extLst>
              <a:ext uri="{FF2B5EF4-FFF2-40B4-BE49-F238E27FC236}">
                <a16:creationId xmlns:a16="http://schemas.microsoft.com/office/drawing/2014/main" id="{8552971D-336A-4F38-B4D4-335C9572A9D8}"/>
              </a:ext>
            </a:extLst>
          </p:cNvPr>
          <p:cNvSpPr/>
          <p:nvPr/>
        </p:nvSpPr>
        <p:spPr>
          <a:xfrm>
            <a:off x="0" y="-240143"/>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385234" y="67789"/>
            <a:ext cx="11526305"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Metodología, hipótesis y planificación temporal</a:t>
            </a:r>
          </a:p>
        </p:txBody>
      </p:sp>
      <p:sp>
        <p:nvSpPr>
          <p:cNvPr id="32" name="CuadroTexto 31">
            <a:extLst>
              <a:ext uri="{FF2B5EF4-FFF2-40B4-BE49-F238E27FC236}">
                <a16:creationId xmlns:a16="http://schemas.microsoft.com/office/drawing/2014/main" id="{4302C762-6CBC-4700-A81E-ADC27C0B9B7D}"/>
              </a:ext>
            </a:extLst>
          </p:cNvPr>
          <p:cNvSpPr txBox="1"/>
          <p:nvPr/>
        </p:nvSpPr>
        <p:spPr>
          <a:xfrm>
            <a:off x="4473103" y="1648910"/>
            <a:ext cx="6708239" cy="646331"/>
          </a:xfrm>
          <a:prstGeom prst="rect">
            <a:avLst/>
          </a:prstGeom>
          <a:noFill/>
        </p:spPr>
        <p:txBody>
          <a:bodyPr wrap="square">
            <a:spAutoFit/>
          </a:bodyPr>
          <a:lstStyle/>
          <a:p>
            <a:pPr algn="ctr"/>
            <a:r>
              <a:rPr lang="es-ES" b="1" dirty="0">
                <a:solidFill>
                  <a:srgbClr val="575E71"/>
                </a:solidFill>
                <a:latin typeface="Bahnschrift" panose="020B0502040204020203" pitchFamily="34" charset="0"/>
              </a:rPr>
              <a:t>Usar electrodos de oro y cobre bien definidos para estudiar la oxidación y la reducción, respectivamente, del HMF y el FF.</a:t>
            </a:r>
            <a:endParaRPr lang="es-ES" dirty="0">
              <a:solidFill>
                <a:srgbClr val="575E71"/>
              </a:solidFill>
              <a:latin typeface="Bahnschrift" panose="020B0502040204020203" pitchFamily="34" charset="0"/>
            </a:endParaRPr>
          </a:p>
        </p:txBody>
      </p:sp>
      <p:sp>
        <p:nvSpPr>
          <p:cNvPr id="13" name="CuadroTexto 12">
            <a:extLst>
              <a:ext uri="{FF2B5EF4-FFF2-40B4-BE49-F238E27FC236}">
                <a16:creationId xmlns:a16="http://schemas.microsoft.com/office/drawing/2014/main" id="{E1D561CE-5D8B-4E8B-B5C0-C63B343698C7}"/>
              </a:ext>
            </a:extLst>
          </p:cNvPr>
          <p:cNvSpPr txBox="1"/>
          <p:nvPr/>
        </p:nvSpPr>
        <p:spPr>
          <a:xfrm>
            <a:off x="385234" y="1169490"/>
            <a:ext cx="9526015" cy="461665"/>
          </a:xfrm>
          <a:prstGeom prst="rect">
            <a:avLst/>
          </a:prstGeom>
          <a:noFill/>
        </p:spPr>
        <p:txBody>
          <a:bodyPr wrap="square">
            <a:spAutoFit/>
          </a:bodyPr>
          <a:lstStyle/>
          <a:p>
            <a:pPr algn="just"/>
            <a:r>
              <a:rPr lang="es-ES" sz="2400" b="1" dirty="0">
                <a:solidFill>
                  <a:srgbClr val="D9ECEF"/>
                </a:solidFill>
                <a:latin typeface="Bahnschrift" panose="020B0502040204020203" pitchFamily="34" charset="0"/>
              </a:rPr>
              <a:t>Objetivos de este estudio</a:t>
            </a:r>
            <a:endParaRPr lang="es-ES" sz="2400" dirty="0">
              <a:solidFill>
                <a:srgbClr val="D9ECEF"/>
              </a:solidFill>
              <a:latin typeface="Bahnschrift" panose="020B0502040204020203" pitchFamily="34" charset="0"/>
            </a:endParaRPr>
          </a:p>
        </p:txBody>
      </p:sp>
      <p:pic>
        <p:nvPicPr>
          <p:cNvPr id="3" name="Imagen 2" descr="Imagen que contiene Icono&#10;&#10;Descripción generada automáticamente">
            <a:extLst>
              <a:ext uri="{FF2B5EF4-FFF2-40B4-BE49-F238E27FC236}">
                <a16:creationId xmlns:a16="http://schemas.microsoft.com/office/drawing/2014/main" id="{B8D8BAC2-CE63-471B-B9AD-AE46ED9A8B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021" y="2614542"/>
            <a:ext cx="2347100" cy="2347100"/>
          </a:xfrm>
          <a:prstGeom prst="rect">
            <a:avLst/>
          </a:prstGeom>
        </p:spPr>
      </p:pic>
      <p:sp>
        <p:nvSpPr>
          <p:cNvPr id="12" name="CuadroTexto 11">
            <a:extLst>
              <a:ext uri="{FF2B5EF4-FFF2-40B4-BE49-F238E27FC236}">
                <a16:creationId xmlns:a16="http://schemas.microsoft.com/office/drawing/2014/main" id="{8EFF7FF0-BEAB-44C5-BF30-EFEEDAE4922A}"/>
              </a:ext>
            </a:extLst>
          </p:cNvPr>
          <p:cNvSpPr txBox="1"/>
          <p:nvPr/>
        </p:nvSpPr>
        <p:spPr>
          <a:xfrm>
            <a:off x="4451052" y="2595901"/>
            <a:ext cx="6917811" cy="369332"/>
          </a:xfrm>
          <a:prstGeom prst="rect">
            <a:avLst/>
          </a:prstGeom>
          <a:noFill/>
        </p:spPr>
        <p:txBody>
          <a:bodyPr wrap="square">
            <a:spAutoFit/>
          </a:bodyPr>
          <a:lstStyle/>
          <a:p>
            <a:pPr algn="ctr"/>
            <a:r>
              <a:rPr lang="es-ES" b="1" dirty="0">
                <a:solidFill>
                  <a:srgbClr val="575E71"/>
                </a:solidFill>
                <a:latin typeface="Bahnschrift" panose="020B0502040204020203" pitchFamily="34" charset="0"/>
              </a:rPr>
              <a:t>Evaluar el efecto del pH.</a:t>
            </a:r>
            <a:endParaRPr lang="es-ES" dirty="0">
              <a:solidFill>
                <a:srgbClr val="575E71"/>
              </a:solidFill>
              <a:latin typeface="Bahnschrift" panose="020B0502040204020203" pitchFamily="34" charset="0"/>
            </a:endParaRPr>
          </a:p>
        </p:txBody>
      </p:sp>
      <p:sp>
        <p:nvSpPr>
          <p:cNvPr id="24" name="Rectángulo: esquinas redondeadas 23">
            <a:extLst>
              <a:ext uri="{FF2B5EF4-FFF2-40B4-BE49-F238E27FC236}">
                <a16:creationId xmlns:a16="http://schemas.microsoft.com/office/drawing/2014/main" id="{919D3E31-1C8B-473A-A5F5-A25FF83E0E89}"/>
              </a:ext>
            </a:extLst>
          </p:cNvPr>
          <p:cNvSpPr/>
          <p:nvPr/>
        </p:nvSpPr>
        <p:spPr>
          <a:xfrm>
            <a:off x="4358648" y="5422093"/>
            <a:ext cx="7062864" cy="1260519"/>
          </a:xfrm>
          <a:prstGeom prst="roundRect">
            <a:avLst/>
          </a:prstGeom>
          <a:solidFill>
            <a:srgbClr val="D9ECEF"/>
          </a:solidFill>
          <a:ln w="7620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CuadroTexto 24">
            <a:extLst>
              <a:ext uri="{FF2B5EF4-FFF2-40B4-BE49-F238E27FC236}">
                <a16:creationId xmlns:a16="http://schemas.microsoft.com/office/drawing/2014/main" id="{F2FE4A8A-D5CF-4750-A47F-5549DBFBCF86}"/>
              </a:ext>
            </a:extLst>
          </p:cNvPr>
          <p:cNvSpPr txBox="1"/>
          <p:nvPr/>
        </p:nvSpPr>
        <p:spPr>
          <a:xfrm>
            <a:off x="4473103" y="5422094"/>
            <a:ext cx="6873711" cy="1200329"/>
          </a:xfrm>
          <a:prstGeom prst="rect">
            <a:avLst/>
          </a:prstGeom>
          <a:noFill/>
        </p:spPr>
        <p:txBody>
          <a:bodyPr wrap="square">
            <a:spAutoFit/>
          </a:bodyPr>
          <a:lstStyle/>
          <a:p>
            <a:pPr algn="ctr"/>
            <a:r>
              <a:rPr lang="es-ES" b="1" dirty="0">
                <a:solidFill>
                  <a:srgbClr val="575E71"/>
                </a:solidFill>
                <a:latin typeface="Bahnschrift" panose="020B0502040204020203" pitchFamily="34" charset="0"/>
              </a:rPr>
              <a:t>Transferencia de los resultados obtenidos a sistemas más prácticos mediante la síntesis de nanopartículas de Au con forma y la evaluación de su actividad electrocatalítica para la oxidación de HMF y FF.</a:t>
            </a:r>
            <a:endParaRPr lang="es-ES" dirty="0">
              <a:solidFill>
                <a:srgbClr val="575E71"/>
              </a:solidFill>
              <a:latin typeface="Bahnschrift" panose="020B0502040204020203" pitchFamily="34" charset="0"/>
            </a:endParaRPr>
          </a:p>
        </p:txBody>
      </p:sp>
      <p:cxnSp>
        <p:nvCxnSpPr>
          <p:cNvPr id="36" name="Conector recto 35">
            <a:extLst>
              <a:ext uri="{FF2B5EF4-FFF2-40B4-BE49-F238E27FC236}">
                <a16:creationId xmlns:a16="http://schemas.microsoft.com/office/drawing/2014/main" id="{1C1B1681-180B-4587-9A0D-074F6D7C59BB}"/>
              </a:ext>
            </a:extLst>
          </p:cNvPr>
          <p:cNvCxnSpPr>
            <a:cxnSpLocks/>
          </p:cNvCxnSpPr>
          <p:nvPr/>
        </p:nvCxnSpPr>
        <p:spPr>
          <a:xfrm flipV="1">
            <a:off x="1678364" y="2120977"/>
            <a:ext cx="0" cy="637267"/>
          </a:xfrm>
          <a:prstGeom prst="line">
            <a:avLst/>
          </a:prstGeom>
          <a:ln w="76200">
            <a:solidFill>
              <a:srgbClr val="AFBDD1"/>
            </a:solidFill>
          </a:ln>
        </p:spPr>
        <p:style>
          <a:lnRef idx="1">
            <a:schemeClr val="accent1"/>
          </a:lnRef>
          <a:fillRef idx="0">
            <a:schemeClr val="accent1"/>
          </a:fillRef>
          <a:effectRef idx="0">
            <a:schemeClr val="accent1"/>
          </a:effectRef>
          <a:fontRef idx="minor">
            <a:schemeClr val="tx1"/>
          </a:fontRef>
        </p:style>
      </p:cxnSp>
      <p:cxnSp>
        <p:nvCxnSpPr>
          <p:cNvPr id="37" name="Conector recto 36">
            <a:extLst>
              <a:ext uri="{FF2B5EF4-FFF2-40B4-BE49-F238E27FC236}">
                <a16:creationId xmlns:a16="http://schemas.microsoft.com/office/drawing/2014/main" id="{6F381439-ACF9-493D-B72E-2CED6AA7FAA1}"/>
              </a:ext>
            </a:extLst>
          </p:cNvPr>
          <p:cNvCxnSpPr>
            <a:cxnSpLocks/>
          </p:cNvCxnSpPr>
          <p:nvPr/>
        </p:nvCxnSpPr>
        <p:spPr>
          <a:xfrm flipH="1">
            <a:off x="1661934" y="2159573"/>
            <a:ext cx="2668090" cy="1"/>
          </a:xfrm>
          <a:prstGeom prst="line">
            <a:avLst/>
          </a:prstGeom>
          <a:ln w="76200">
            <a:solidFill>
              <a:srgbClr val="AFBDD1"/>
            </a:solidFill>
          </a:ln>
        </p:spPr>
        <p:style>
          <a:lnRef idx="1">
            <a:schemeClr val="accent1"/>
          </a:lnRef>
          <a:fillRef idx="0">
            <a:schemeClr val="accent1"/>
          </a:fillRef>
          <a:effectRef idx="0">
            <a:schemeClr val="accent1"/>
          </a:effectRef>
          <a:fontRef idx="minor">
            <a:schemeClr val="tx1"/>
          </a:fontRef>
        </p:style>
      </p:cxnSp>
      <p:cxnSp>
        <p:nvCxnSpPr>
          <p:cNvPr id="39" name="Conector recto 38">
            <a:extLst>
              <a:ext uri="{FF2B5EF4-FFF2-40B4-BE49-F238E27FC236}">
                <a16:creationId xmlns:a16="http://schemas.microsoft.com/office/drawing/2014/main" id="{38E1CECC-D995-4111-89F9-E58DB3535063}"/>
              </a:ext>
            </a:extLst>
          </p:cNvPr>
          <p:cNvCxnSpPr>
            <a:cxnSpLocks/>
          </p:cNvCxnSpPr>
          <p:nvPr/>
        </p:nvCxnSpPr>
        <p:spPr>
          <a:xfrm flipH="1">
            <a:off x="3316878" y="2797187"/>
            <a:ext cx="1020542" cy="0"/>
          </a:xfrm>
          <a:prstGeom prst="line">
            <a:avLst/>
          </a:prstGeom>
          <a:ln w="76200">
            <a:solidFill>
              <a:srgbClr val="AFBDD1"/>
            </a:solidFill>
          </a:ln>
        </p:spPr>
        <p:style>
          <a:lnRef idx="1">
            <a:schemeClr val="accent1"/>
          </a:lnRef>
          <a:fillRef idx="0">
            <a:schemeClr val="accent1"/>
          </a:fillRef>
          <a:effectRef idx="0">
            <a:schemeClr val="accent1"/>
          </a:effectRef>
          <a:fontRef idx="minor">
            <a:schemeClr val="tx1"/>
          </a:fontRef>
        </p:style>
      </p:cxnSp>
      <p:cxnSp>
        <p:nvCxnSpPr>
          <p:cNvPr id="43" name="Conector recto 42">
            <a:extLst>
              <a:ext uri="{FF2B5EF4-FFF2-40B4-BE49-F238E27FC236}">
                <a16:creationId xmlns:a16="http://schemas.microsoft.com/office/drawing/2014/main" id="{47AD61AF-C420-4239-BEFA-0082F6D83305}"/>
              </a:ext>
            </a:extLst>
          </p:cNvPr>
          <p:cNvCxnSpPr>
            <a:cxnSpLocks/>
          </p:cNvCxnSpPr>
          <p:nvPr/>
        </p:nvCxnSpPr>
        <p:spPr>
          <a:xfrm flipH="1">
            <a:off x="1661934" y="5731669"/>
            <a:ext cx="2668090" cy="1"/>
          </a:xfrm>
          <a:prstGeom prst="line">
            <a:avLst/>
          </a:prstGeom>
          <a:ln w="76200">
            <a:solidFill>
              <a:srgbClr val="AFBDD1"/>
            </a:solidFill>
          </a:ln>
        </p:spPr>
        <p:style>
          <a:lnRef idx="1">
            <a:schemeClr val="accent1"/>
          </a:lnRef>
          <a:fillRef idx="0">
            <a:schemeClr val="accent1"/>
          </a:fillRef>
          <a:effectRef idx="0">
            <a:schemeClr val="accent1"/>
          </a:effectRef>
          <a:fontRef idx="minor">
            <a:schemeClr val="tx1"/>
          </a:fontRef>
        </p:style>
      </p:cxnSp>
      <p:cxnSp>
        <p:nvCxnSpPr>
          <p:cNvPr id="44" name="Conector recto 43">
            <a:extLst>
              <a:ext uri="{FF2B5EF4-FFF2-40B4-BE49-F238E27FC236}">
                <a16:creationId xmlns:a16="http://schemas.microsoft.com/office/drawing/2014/main" id="{E00D908F-F728-4751-B13E-6CCFCFBB5462}"/>
              </a:ext>
            </a:extLst>
          </p:cNvPr>
          <p:cNvCxnSpPr>
            <a:cxnSpLocks/>
          </p:cNvCxnSpPr>
          <p:nvPr/>
        </p:nvCxnSpPr>
        <p:spPr>
          <a:xfrm flipH="1" flipV="1">
            <a:off x="1677138" y="5107970"/>
            <a:ext cx="1226" cy="662296"/>
          </a:xfrm>
          <a:prstGeom prst="line">
            <a:avLst/>
          </a:prstGeom>
          <a:ln w="76200">
            <a:solidFill>
              <a:srgbClr val="AFBDD1"/>
            </a:solidFill>
          </a:ln>
        </p:spPr>
        <p:style>
          <a:lnRef idx="1">
            <a:schemeClr val="accent1"/>
          </a:lnRef>
          <a:fillRef idx="0">
            <a:schemeClr val="accent1"/>
          </a:fillRef>
          <a:effectRef idx="0">
            <a:schemeClr val="accent1"/>
          </a:effectRef>
          <a:fontRef idx="minor">
            <a:schemeClr val="tx1"/>
          </a:fontRef>
        </p:style>
      </p:cxnSp>
      <p:sp>
        <p:nvSpPr>
          <p:cNvPr id="17" name="CuadroTexto 16">
            <a:extLst>
              <a:ext uri="{FF2B5EF4-FFF2-40B4-BE49-F238E27FC236}">
                <a16:creationId xmlns:a16="http://schemas.microsoft.com/office/drawing/2014/main" id="{C14AF734-A329-47C5-BBFF-12AA2BFC5E55}"/>
              </a:ext>
            </a:extLst>
          </p:cNvPr>
          <p:cNvSpPr txBox="1"/>
          <p:nvPr/>
        </p:nvSpPr>
        <p:spPr>
          <a:xfrm>
            <a:off x="11722250" y="6249810"/>
            <a:ext cx="348293" cy="523220"/>
          </a:xfrm>
          <a:prstGeom prst="rect">
            <a:avLst/>
          </a:prstGeom>
          <a:noFill/>
        </p:spPr>
        <p:txBody>
          <a:bodyPr wrap="square">
            <a:spAutoFit/>
          </a:bodyPr>
          <a:lstStyle/>
          <a:p>
            <a:pPr algn="just"/>
            <a:r>
              <a:rPr lang="es-ES" sz="2800" b="1" dirty="0">
                <a:latin typeface="Bahnschrift" panose="020B0502040204020203" pitchFamily="34" charset="0"/>
              </a:rPr>
              <a:t>6</a:t>
            </a:r>
            <a:endParaRPr lang="es-ES" sz="2800" dirty="0">
              <a:latin typeface="Bahnschrift" panose="020B0502040204020203" pitchFamily="34" charset="0"/>
            </a:endParaRPr>
          </a:p>
        </p:txBody>
      </p:sp>
      <p:sp>
        <p:nvSpPr>
          <p:cNvPr id="18" name="Rectángulo: esquinas redondeadas 17">
            <a:extLst>
              <a:ext uri="{FF2B5EF4-FFF2-40B4-BE49-F238E27FC236}">
                <a16:creationId xmlns:a16="http://schemas.microsoft.com/office/drawing/2014/main" id="{C42E9B96-C92D-4334-AA9C-59D60BA0E8A8}"/>
              </a:ext>
            </a:extLst>
          </p:cNvPr>
          <p:cNvSpPr/>
          <p:nvPr/>
        </p:nvSpPr>
        <p:spPr>
          <a:xfrm>
            <a:off x="4358648" y="3226329"/>
            <a:ext cx="7054971" cy="865591"/>
          </a:xfrm>
          <a:prstGeom prst="roundRect">
            <a:avLst/>
          </a:prstGeom>
          <a:solidFill>
            <a:srgbClr val="D9ECEF"/>
          </a:solidFill>
          <a:ln w="7620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CuadroTexto 18">
            <a:extLst>
              <a:ext uri="{FF2B5EF4-FFF2-40B4-BE49-F238E27FC236}">
                <a16:creationId xmlns:a16="http://schemas.microsoft.com/office/drawing/2014/main" id="{84811B85-7505-4AB4-A88E-42F2701960CF}"/>
              </a:ext>
            </a:extLst>
          </p:cNvPr>
          <p:cNvSpPr txBox="1"/>
          <p:nvPr/>
        </p:nvSpPr>
        <p:spPr>
          <a:xfrm>
            <a:off x="4421110" y="3348949"/>
            <a:ext cx="6917811" cy="646331"/>
          </a:xfrm>
          <a:prstGeom prst="rect">
            <a:avLst/>
          </a:prstGeom>
          <a:noFill/>
        </p:spPr>
        <p:txBody>
          <a:bodyPr wrap="square">
            <a:spAutoFit/>
          </a:bodyPr>
          <a:lstStyle/>
          <a:p>
            <a:pPr algn="ctr"/>
            <a:r>
              <a:rPr lang="es-ES" b="1" dirty="0">
                <a:solidFill>
                  <a:srgbClr val="575E71"/>
                </a:solidFill>
                <a:latin typeface="Bahnschrift" panose="020B0502040204020203" pitchFamily="34" charset="0"/>
              </a:rPr>
              <a:t>Caracterizar dichas reacciones mediante HPLC y espectroscopía IR.</a:t>
            </a:r>
            <a:endParaRPr lang="es-ES" dirty="0">
              <a:solidFill>
                <a:srgbClr val="575E71"/>
              </a:solidFill>
              <a:latin typeface="Bahnschrift" panose="020B0502040204020203" pitchFamily="34" charset="0"/>
            </a:endParaRPr>
          </a:p>
        </p:txBody>
      </p:sp>
      <p:cxnSp>
        <p:nvCxnSpPr>
          <p:cNvPr id="20" name="Conector recto 19">
            <a:extLst>
              <a:ext uri="{FF2B5EF4-FFF2-40B4-BE49-F238E27FC236}">
                <a16:creationId xmlns:a16="http://schemas.microsoft.com/office/drawing/2014/main" id="{8946191F-166E-49A2-A0DF-19F64F1EE453}"/>
              </a:ext>
            </a:extLst>
          </p:cNvPr>
          <p:cNvCxnSpPr>
            <a:cxnSpLocks/>
          </p:cNvCxnSpPr>
          <p:nvPr/>
        </p:nvCxnSpPr>
        <p:spPr>
          <a:xfrm flipH="1">
            <a:off x="3295650" y="3661896"/>
            <a:ext cx="1041770" cy="0"/>
          </a:xfrm>
          <a:prstGeom prst="line">
            <a:avLst/>
          </a:prstGeom>
          <a:ln w="76200">
            <a:solidFill>
              <a:srgbClr val="AFBDD1"/>
            </a:solidFill>
          </a:ln>
        </p:spPr>
        <p:style>
          <a:lnRef idx="1">
            <a:schemeClr val="accent1"/>
          </a:lnRef>
          <a:fillRef idx="0">
            <a:schemeClr val="accent1"/>
          </a:fillRef>
          <a:effectRef idx="0">
            <a:schemeClr val="accent1"/>
          </a:effectRef>
          <a:fontRef idx="minor">
            <a:schemeClr val="tx1"/>
          </a:fontRef>
        </p:style>
      </p:cxnSp>
      <p:sp>
        <p:nvSpPr>
          <p:cNvPr id="21" name="Rectángulo: esquinas redondeadas 20">
            <a:extLst>
              <a:ext uri="{FF2B5EF4-FFF2-40B4-BE49-F238E27FC236}">
                <a16:creationId xmlns:a16="http://schemas.microsoft.com/office/drawing/2014/main" id="{1BC303C7-8C52-4AFF-8E41-02D9847295CC}"/>
              </a:ext>
            </a:extLst>
          </p:cNvPr>
          <p:cNvSpPr/>
          <p:nvPr/>
        </p:nvSpPr>
        <p:spPr>
          <a:xfrm>
            <a:off x="4337420" y="4325510"/>
            <a:ext cx="7054971" cy="865591"/>
          </a:xfrm>
          <a:prstGeom prst="roundRect">
            <a:avLst/>
          </a:prstGeom>
          <a:solidFill>
            <a:srgbClr val="D9ECEF"/>
          </a:solidFill>
          <a:ln w="7620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CuadroTexto 21">
            <a:extLst>
              <a:ext uri="{FF2B5EF4-FFF2-40B4-BE49-F238E27FC236}">
                <a16:creationId xmlns:a16="http://schemas.microsoft.com/office/drawing/2014/main" id="{F359A3CA-5B1C-4D83-8C67-70F1248319C7}"/>
              </a:ext>
            </a:extLst>
          </p:cNvPr>
          <p:cNvSpPr txBox="1"/>
          <p:nvPr/>
        </p:nvSpPr>
        <p:spPr>
          <a:xfrm>
            <a:off x="4399882" y="4448130"/>
            <a:ext cx="6917811" cy="646331"/>
          </a:xfrm>
          <a:prstGeom prst="rect">
            <a:avLst/>
          </a:prstGeom>
          <a:noFill/>
        </p:spPr>
        <p:txBody>
          <a:bodyPr wrap="square">
            <a:spAutoFit/>
          </a:bodyPr>
          <a:lstStyle/>
          <a:p>
            <a:pPr algn="ctr"/>
            <a:r>
              <a:rPr lang="es-ES" b="1" dirty="0">
                <a:solidFill>
                  <a:srgbClr val="575E71"/>
                </a:solidFill>
                <a:latin typeface="Bahnschrift" panose="020B0502040204020203" pitchFamily="34" charset="0"/>
              </a:rPr>
              <a:t>Desarrollar un sistema de electrólisis acoplada donde el HMF y el FF se oxiden en el </a:t>
            </a:r>
            <a:r>
              <a:rPr lang="es-ES" b="1" dirty="0" err="1">
                <a:solidFill>
                  <a:srgbClr val="575E71"/>
                </a:solidFill>
                <a:latin typeface="Bahnschrift" panose="020B0502040204020203" pitchFamily="34" charset="0"/>
              </a:rPr>
              <a:t>anolito</a:t>
            </a:r>
            <a:r>
              <a:rPr lang="es-ES" b="1" dirty="0">
                <a:solidFill>
                  <a:srgbClr val="575E71"/>
                </a:solidFill>
                <a:latin typeface="Bahnschrift" panose="020B0502040204020203" pitchFamily="34" charset="0"/>
              </a:rPr>
              <a:t> y se reduzcan en el </a:t>
            </a:r>
            <a:r>
              <a:rPr lang="es-ES" b="1" dirty="0" err="1">
                <a:solidFill>
                  <a:srgbClr val="575E71"/>
                </a:solidFill>
                <a:latin typeface="Bahnschrift" panose="020B0502040204020203" pitchFamily="34" charset="0"/>
              </a:rPr>
              <a:t>catolito</a:t>
            </a:r>
            <a:r>
              <a:rPr lang="es-ES" b="1" dirty="0">
                <a:solidFill>
                  <a:srgbClr val="575E71"/>
                </a:solidFill>
                <a:latin typeface="Bahnschrift" panose="020B0502040204020203" pitchFamily="34" charset="0"/>
              </a:rPr>
              <a:t>.</a:t>
            </a:r>
          </a:p>
        </p:txBody>
      </p:sp>
      <p:cxnSp>
        <p:nvCxnSpPr>
          <p:cNvPr id="23" name="Conector recto 22">
            <a:extLst>
              <a:ext uri="{FF2B5EF4-FFF2-40B4-BE49-F238E27FC236}">
                <a16:creationId xmlns:a16="http://schemas.microsoft.com/office/drawing/2014/main" id="{D2636C3B-0080-4A91-A625-7FEA231B8469}"/>
              </a:ext>
            </a:extLst>
          </p:cNvPr>
          <p:cNvCxnSpPr>
            <a:cxnSpLocks/>
          </p:cNvCxnSpPr>
          <p:nvPr/>
        </p:nvCxnSpPr>
        <p:spPr>
          <a:xfrm flipH="1">
            <a:off x="3316878" y="4774368"/>
            <a:ext cx="1020542" cy="0"/>
          </a:xfrm>
          <a:prstGeom prst="line">
            <a:avLst/>
          </a:prstGeom>
          <a:ln w="76200">
            <a:solidFill>
              <a:srgbClr val="AFBDD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8090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31" name="Rectángulo 30">
            <a:extLst>
              <a:ext uri="{FF2B5EF4-FFF2-40B4-BE49-F238E27FC236}">
                <a16:creationId xmlns:a16="http://schemas.microsoft.com/office/drawing/2014/main" id="{8552971D-336A-4F38-B4D4-335C9572A9D8}"/>
              </a:ext>
            </a:extLst>
          </p:cNvPr>
          <p:cNvSpPr/>
          <p:nvPr/>
        </p:nvSpPr>
        <p:spPr>
          <a:xfrm>
            <a:off x="0" y="-240143"/>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385234" y="67789"/>
            <a:ext cx="11526305"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Metodología, hipótesis y planificación temporal</a:t>
            </a:r>
          </a:p>
        </p:txBody>
      </p:sp>
      <p:sp>
        <p:nvSpPr>
          <p:cNvPr id="23" name="CuadroTexto 22">
            <a:extLst>
              <a:ext uri="{FF2B5EF4-FFF2-40B4-BE49-F238E27FC236}">
                <a16:creationId xmlns:a16="http://schemas.microsoft.com/office/drawing/2014/main" id="{EFAD99D0-5062-43D9-A07B-C8CAD2E87F47}"/>
              </a:ext>
            </a:extLst>
          </p:cNvPr>
          <p:cNvSpPr txBox="1"/>
          <p:nvPr/>
        </p:nvSpPr>
        <p:spPr>
          <a:xfrm>
            <a:off x="11722250" y="6249810"/>
            <a:ext cx="348293" cy="523220"/>
          </a:xfrm>
          <a:prstGeom prst="rect">
            <a:avLst/>
          </a:prstGeom>
          <a:noFill/>
        </p:spPr>
        <p:txBody>
          <a:bodyPr wrap="square">
            <a:spAutoFit/>
          </a:bodyPr>
          <a:lstStyle/>
          <a:p>
            <a:pPr algn="just"/>
            <a:r>
              <a:rPr lang="es-ES" sz="2800" b="1" dirty="0">
                <a:latin typeface="Bahnschrift" panose="020B0502040204020203" pitchFamily="34" charset="0"/>
              </a:rPr>
              <a:t>7</a:t>
            </a:r>
            <a:endParaRPr lang="es-ES" sz="2800" dirty="0">
              <a:latin typeface="Bahnschrift" panose="020B0502040204020203" pitchFamily="34" charset="0"/>
            </a:endParaRPr>
          </a:p>
        </p:txBody>
      </p:sp>
      <p:graphicFrame>
        <p:nvGraphicFramePr>
          <p:cNvPr id="2" name="Tabla 1">
            <a:extLst>
              <a:ext uri="{FF2B5EF4-FFF2-40B4-BE49-F238E27FC236}">
                <a16:creationId xmlns:a16="http://schemas.microsoft.com/office/drawing/2014/main" id="{B9C00EEA-C021-4D6C-9789-942A6C296F00}"/>
              </a:ext>
            </a:extLst>
          </p:cNvPr>
          <p:cNvGraphicFramePr>
            <a:graphicFrameLocks noGrp="1"/>
          </p:cNvGraphicFramePr>
          <p:nvPr>
            <p:extLst>
              <p:ext uri="{D42A27DB-BD31-4B8C-83A1-F6EECF244321}">
                <p14:modId xmlns:p14="http://schemas.microsoft.com/office/powerpoint/2010/main" val="2216662687"/>
              </p:ext>
            </p:extLst>
          </p:nvPr>
        </p:nvGraphicFramePr>
        <p:xfrm>
          <a:off x="1030901" y="1494930"/>
          <a:ext cx="10130198" cy="4754880"/>
        </p:xfrm>
        <a:graphic>
          <a:graphicData uri="http://schemas.openxmlformats.org/drawingml/2006/table">
            <a:tbl>
              <a:tblPr firstRow="1" bandRow="1">
                <a:tableStyleId>{EB344D84-9AFB-497E-A393-DC336BA19D2E}</a:tableStyleId>
              </a:tblPr>
              <a:tblGrid>
                <a:gridCol w="2020698">
                  <a:extLst>
                    <a:ext uri="{9D8B030D-6E8A-4147-A177-3AD203B41FA5}">
                      <a16:colId xmlns:a16="http://schemas.microsoft.com/office/drawing/2014/main" val="2825859919"/>
                    </a:ext>
                  </a:extLst>
                </a:gridCol>
                <a:gridCol w="1124616">
                  <a:extLst>
                    <a:ext uri="{9D8B030D-6E8A-4147-A177-3AD203B41FA5}">
                      <a16:colId xmlns:a16="http://schemas.microsoft.com/office/drawing/2014/main" val="244966706"/>
                    </a:ext>
                  </a:extLst>
                </a:gridCol>
                <a:gridCol w="1196200">
                  <a:extLst>
                    <a:ext uri="{9D8B030D-6E8A-4147-A177-3AD203B41FA5}">
                      <a16:colId xmlns:a16="http://schemas.microsoft.com/office/drawing/2014/main" val="2423292068"/>
                    </a:ext>
                  </a:extLst>
                </a:gridCol>
                <a:gridCol w="1447171">
                  <a:extLst>
                    <a:ext uri="{9D8B030D-6E8A-4147-A177-3AD203B41FA5}">
                      <a16:colId xmlns:a16="http://schemas.microsoft.com/office/drawing/2014/main" val="641838385"/>
                    </a:ext>
                  </a:extLst>
                </a:gridCol>
                <a:gridCol w="1447171">
                  <a:extLst>
                    <a:ext uri="{9D8B030D-6E8A-4147-A177-3AD203B41FA5}">
                      <a16:colId xmlns:a16="http://schemas.microsoft.com/office/drawing/2014/main" val="3135444399"/>
                    </a:ext>
                  </a:extLst>
                </a:gridCol>
                <a:gridCol w="1447171">
                  <a:extLst>
                    <a:ext uri="{9D8B030D-6E8A-4147-A177-3AD203B41FA5}">
                      <a16:colId xmlns:a16="http://schemas.microsoft.com/office/drawing/2014/main" val="1021681051"/>
                    </a:ext>
                  </a:extLst>
                </a:gridCol>
                <a:gridCol w="1447171">
                  <a:extLst>
                    <a:ext uri="{9D8B030D-6E8A-4147-A177-3AD203B41FA5}">
                      <a16:colId xmlns:a16="http://schemas.microsoft.com/office/drawing/2014/main" val="3423416682"/>
                    </a:ext>
                  </a:extLst>
                </a:gridCol>
              </a:tblGrid>
              <a:tr h="273959">
                <a:tc>
                  <a:txBody>
                    <a:bodyPr/>
                    <a:lstStyle/>
                    <a:p>
                      <a:pPr algn="ctr"/>
                      <a:r>
                        <a:rPr lang="es-ES" dirty="0">
                          <a:latin typeface="Bahnschrift" panose="020B0502040204020203" pitchFamily="34" charset="0"/>
                        </a:rPr>
                        <a:t>Actividad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r>
                        <a:rPr lang="es-ES" dirty="0">
                          <a:latin typeface="Bahnschrift" panose="020B0502040204020203" pitchFamily="34" charset="0"/>
                        </a:rPr>
                        <a:t>Semestre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s-ES" dirty="0"/>
                    </a:p>
                  </a:txBody>
                  <a:tcPr/>
                </a:tc>
                <a:tc hMerge="1">
                  <a:txBody>
                    <a:bodyPr/>
                    <a:lstStyle/>
                    <a:p>
                      <a:endParaRPr lang="es-ES" dirty="0"/>
                    </a:p>
                  </a:txBody>
                  <a:tcPr/>
                </a:tc>
                <a:tc hMerge="1">
                  <a:txBody>
                    <a:bodyPr/>
                    <a:lstStyle/>
                    <a:p>
                      <a:endParaRPr lang="es-ES" dirty="0"/>
                    </a:p>
                  </a:txBody>
                  <a:tcPr/>
                </a:tc>
                <a:tc hMerge="1">
                  <a:txBody>
                    <a:bodyPr/>
                    <a:lstStyle/>
                    <a:p>
                      <a:endParaRPr lang="es-ES" dirty="0"/>
                    </a:p>
                  </a:txBody>
                  <a:tcPr/>
                </a:tc>
                <a:tc hMerge="1">
                  <a:txBody>
                    <a:bodyPr/>
                    <a:lstStyle/>
                    <a:p>
                      <a:endParaRPr lang="es-ES" dirty="0"/>
                    </a:p>
                  </a:txBody>
                  <a:tcPr/>
                </a:tc>
                <a:extLst>
                  <a:ext uri="{0D108BD9-81ED-4DB2-BD59-A6C34878D82A}">
                    <a16:rowId xmlns:a16="http://schemas.microsoft.com/office/drawing/2014/main" val="2017935724"/>
                  </a:ext>
                </a:extLst>
              </a:tr>
              <a:tr h="273959">
                <a:tc>
                  <a:txBody>
                    <a:bodyPr/>
                    <a:lstStyle/>
                    <a:p>
                      <a:endParaRPr lang="es-ES" dirty="0">
                        <a:latin typeface="Bahnschrift"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 dirty="0">
                          <a:latin typeface="Bahnschrift" panose="020B0502040204020203" pitchFamily="34" charset="0"/>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 dirty="0">
                          <a:latin typeface="Bahnschrift" panose="020B0502040204020203" pitchFamily="34" charset="0"/>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 dirty="0">
                          <a:latin typeface="Bahnschrift" panose="020B0502040204020203" pitchFamily="34" charset="0"/>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 dirty="0">
                          <a:latin typeface="Bahnschrift" panose="020B0502040204020203" pitchFamily="34" charset="0"/>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 dirty="0">
                          <a:latin typeface="Bahnschrift" panose="020B0502040204020203" pitchFamily="34" charset="0"/>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 dirty="0">
                          <a:latin typeface="Bahnschrift" panose="020B0502040204020203" pitchFamily="34" charset="0"/>
                        </a:rPr>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67959407"/>
                  </a:ext>
                </a:extLst>
              </a:tr>
              <a:tr h="472861">
                <a:tc>
                  <a:txBody>
                    <a:bodyPr/>
                    <a:lstStyle/>
                    <a:p>
                      <a:r>
                        <a:rPr lang="es-ES" dirty="0">
                          <a:latin typeface="Bahnschrift" panose="020B0502040204020203" pitchFamily="34" charset="0"/>
                        </a:rPr>
                        <a:t>Búsqueda bibliográfica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37707687"/>
                  </a:ext>
                </a:extLst>
              </a:tr>
              <a:tr h="472861">
                <a:tc>
                  <a:txBody>
                    <a:bodyPr/>
                    <a:lstStyle/>
                    <a:p>
                      <a:r>
                        <a:rPr lang="es-ES" dirty="0">
                          <a:latin typeface="Bahnschrift" panose="020B0502040204020203" pitchFamily="34" charset="0"/>
                        </a:rPr>
                        <a:t>Oxidación sobre oro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47056921"/>
                  </a:ext>
                </a:extLst>
              </a:tr>
              <a:tr h="4728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latin typeface="Bahnschrift" panose="020B0502040204020203" pitchFamily="34" charset="0"/>
                        </a:rPr>
                        <a:t>Evaluar el efecto del pH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91389446"/>
                  </a:ext>
                </a:extLst>
              </a:tr>
              <a:tr h="4728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latin typeface="Bahnschrift" panose="020B0502040204020203" pitchFamily="34" charset="0"/>
                        </a:rPr>
                        <a:t>Reducción sobre cobre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6E6"/>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32018705"/>
                  </a:ext>
                </a:extLst>
              </a:tr>
              <a:tr h="2739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latin typeface="Bahnschrift" panose="020B0502040204020203" pitchFamily="34" charset="0"/>
                        </a:rPr>
                        <a:t>HPLC e IR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59024279"/>
                  </a:ext>
                </a:extLst>
              </a:tr>
              <a:tr h="2739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latin typeface="Bahnschrift" panose="020B0502040204020203" pitchFamily="34" charset="0"/>
                        </a:rPr>
                        <a:t>Celda en 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40355448"/>
                  </a:ext>
                </a:extLst>
              </a:tr>
              <a:tr h="2739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latin typeface="Bahnschrift" panose="020B0502040204020203" pitchFamily="34" charset="0"/>
                        </a:rPr>
                        <a:t>Nanopartículas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74050562"/>
                  </a:ext>
                </a:extLst>
              </a:tr>
              <a:tr h="2739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latin typeface="Bahnschrift" panose="020B0502040204020203" pitchFamily="34" charset="0"/>
                        </a:rPr>
                        <a:t>Redacción tesis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E7EA"/>
                    </a:solidFill>
                  </a:tcPr>
                </a:tc>
                <a:extLst>
                  <a:ext uri="{0D108BD9-81ED-4DB2-BD59-A6C34878D82A}">
                    <a16:rowId xmlns:a16="http://schemas.microsoft.com/office/drawing/2014/main" val="3895449990"/>
                  </a:ext>
                </a:extLst>
              </a:tr>
            </a:tbl>
          </a:graphicData>
        </a:graphic>
      </p:graphicFrame>
    </p:spTree>
    <p:extLst>
      <p:ext uri="{BB962C8B-B14F-4D97-AF65-F5344CB8AC3E}">
        <p14:creationId xmlns:p14="http://schemas.microsoft.com/office/powerpoint/2010/main" val="11706285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4FD92D62-8C8F-BA79-CA28-2EBDCF4D4E51}"/>
              </a:ext>
            </a:extLst>
          </p:cNvPr>
          <p:cNvSpPr/>
          <p:nvPr/>
        </p:nvSpPr>
        <p:spPr>
          <a:xfrm>
            <a:off x="757629" y="5302412"/>
            <a:ext cx="3568961" cy="1258690"/>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Rectángulo 37">
            <a:extLst>
              <a:ext uri="{FF2B5EF4-FFF2-40B4-BE49-F238E27FC236}">
                <a16:creationId xmlns:a16="http://schemas.microsoft.com/office/drawing/2014/main" id="{5BB88932-4226-4F04-8F70-DE4E056D3058}"/>
              </a:ext>
            </a:extLst>
          </p:cNvPr>
          <p:cNvSpPr/>
          <p:nvPr/>
        </p:nvSpPr>
        <p:spPr>
          <a:xfrm>
            <a:off x="757629" y="1722240"/>
            <a:ext cx="4343178" cy="3400332"/>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30">
            <a:extLst>
              <a:ext uri="{FF2B5EF4-FFF2-40B4-BE49-F238E27FC236}">
                <a16:creationId xmlns:a16="http://schemas.microsoft.com/office/drawing/2014/main" id="{8552971D-336A-4F38-B4D4-335C9572A9D8}"/>
              </a:ext>
            </a:extLst>
          </p:cNvPr>
          <p:cNvSpPr/>
          <p:nvPr/>
        </p:nvSpPr>
        <p:spPr>
          <a:xfrm>
            <a:off x="0" y="-240143"/>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3205163" y="64693"/>
            <a:ext cx="5886448"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Resultados preliminares</a:t>
            </a:r>
          </a:p>
        </p:txBody>
      </p:sp>
      <p:sp>
        <p:nvSpPr>
          <p:cNvPr id="24" name="CuadroTexto 23">
            <a:extLst>
              <a:ext uri="{FF2B5EF4-FFF2-40B4-BE49-F238E27FC236}">
                <a16:creationId xmlns:a16="http://schemas.microsoft.com/office/drawing/2014/main" id="{E91CCF3D-0FC7-4E3E-B558-F0BDEBCB92E6}"/>
              </a:ext>
            </a:extLst>
          </p:cNvPr>
          <p:cNvSpPr txBox="1"/>
          <p:nvPr/>
        </p:nvSpPr>
        <p:spPr>
          <a:xfrm>
            <a:off x="635709" y="1159580"/>
            <a:ext cx="3874573" cy="523220"/>
          </a:xfrm>
          <a:prstGeom prst="rect">
            <a:avLst/>
          </a:prstGeom>
          <a:noFill/>
        </p:spPr>
        <p:txBody>
          <a:bodyPr wrap="square">
            <a:spAutoFit/>
          </a:bodyPr>
          <a:lstStyle/>
          <a:p>
            <a:r>
              <a:rPr lang="es-ES" sz="2800" b="1" dirty="0">
                <a:solidFill>
                  <a:srgbClr val="E7F1F7"/>
                </a:solidFill>
                <a:latin typeface="Bahnschrift" panose="020B0502040204020203" pitchFamily="34" charset="0"/>
              </a:rPr>
              <a:t>Oxidación del HMF</a:t>
            </a:r>
          </a:p>
        </p:txBody>
      </p:sp>
      <p:graphicFrame>
        <p:nvGraphicFramePr>
          <p:cNvPr id="4" name="Google Shape;203;p23">
            <a:extLst>
              <a:ext uri="{FF2B5EF4-FFF2-40B4-BE49-F238E27FC236}">
                <a16:creationId xmlns:a16="http://schemas.microsoft.com/office/drawing/2014/main" id="{4B7728BA-6B7D-8793-6659-02D2DF8EDA80}"/>
              </a:ext>
            </a:extLst>
          </p:cNvPr>
          <p:cNvGraphicFramePr/>
          <p:nvPr/>
        </p:nvGraphicFramePr>
        <p:xfrm>
          <a:off x="965706" y="5302412"/>
          <a:ext cx="3101419" cy="1219250"/>
        </p:xfrm>
        <a:graphic>
          <a:graphicData uri="http://schemas.openxmlformats.org/drawingml/2006/table">
            <a:tbl>
              <a:tblPr firstRow="1" bandRow="1">
                <a:noFill/>
              </a:tblPr>
              <a:tblGrid>
                <a:gridCol w="2567115">
                  <a:extLst>
                    <a:ext uri="{9D8B030D-6E8A-4147-A177-3AD203B41FA5}">
                      <a16:colId xmlns:a16="http://schemas.microsoft.com/office/drawing/2014/main" val="20000"/>
                    </a:ext>
                  </a:extLst>
                </a:gridCol>
                <a:gridCol w="534304">
                  <a:extLst>
                    <a:ext uri="{9D8B030D-6E8A-4147-A177-3AD203B41FA5}">
                      <a16:colId xmlns:a16="http://schemas.microsoft.com/office/drawing/2014/main" val="20001"/>
                    </a:ext>
                  </a:extLst>
                </a:gridCol>
              </a:tblGrid>
              <a:tr h="190550">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dirty="0" err="1">
                          <a:solidFill>
                            <a:schemeClr val="dk1"/>
                          </a:solidFill>
                          <a:latin typeface="Bahnschrift" panose="020B0502040204020203" pitchFamily="34" charset="0"/>
                        </a:rPr>
                        <a:t>Electrolyte</a:t>
                      </a:r>
                      <a:r>
                        <a:rPr lang="es-ES" sz="1000" u="none" strike="noStrike" cap="none" dirty="0">
                          <a:solidFill>
                            <a:schemeClr val="dk1"/>
                          </a:solidFill>
                          <a:latin typeface="Bahnschrift" panose="020B0502040204020203" pitchFamily="34" charset="0"/>
                        </a:rPr>
                        <a:t> </a:t>
                      </a:r>
                      <a:r>
                        <a:rPr lang="es-ES" sz="1000" u="none" strike="noStrike" cap="none" dirty="0" err="1">
                          <a:solidFill>
                            <a:schemeClr val="dk1"/>
                          </a:solidFill>
                          <a:latin typeface="Bahnschrift" panose="020B0502040204020203" pitchFamily="34" charset="0"/>
                        </a:rPr>
                        <a:t>composition</a:t>
                      </a:r>
                      <a:endParaRPr sz="1000" u="none" strike="noStrike" cap="none" dirty="0">
                        <a:solidFill>
                          <a:schemeClr val="dk1"/>
                        </a:solidFill>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dirty="0">
                          <a:solidFill>
                            <a:schemeClr val="dk1"/>
                          </a:solidFill>
                          <a:latin typeface="Bahnschrift" panose="020B0502040204020203" pitchFamily="34" charset="0"/>
                        </a:rPr>
                        <a:t>pH</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0"/>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NaOH 0.1 M</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a:latin typeface="Bahnschrift" panose="020B0502040204020203" pitchFamily="34" charset="0"/>
                        </a:rPr>
                        <a:t>13</a:t>
                      </a:r>
                      <a:endParaRPr sz="1400" u="none" strike="noStrike" cap="none">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1"/>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NaOH 0.01 M + NaClO</a:t>
                      </a:r>
                      <a:r>
                        <a:rPr lang="es-ES" sz="1000" u="none" strike="noStrike" cap="none" baseline="-25000" dirty="0">
                          <a:latin typeface="Bahnschrift" panose="020B0502040204020203" pitchFamily="34" charset="0"/>
                        </a:rPr>
                        <a:t>4</a:t>
                      </a:r>
                      <a:r>
                        <a:rPr lang="es-ES" sz="1000" u="none" strike="noStrike" cap="none" dirty="0">
                          <a:latin typeface="Bahnschrift" panose="020B0502040204020203" pitchFamily="34" charset="0"/>
                        </a:rPr>
                        <a:t> 0.09 M</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a:latin typeface="Bahnschrift" panose="020B0502040204020203" pitchFamily="34" charset="0"/>
                        </a:rPr>
                        <a:t>12.30</a:t>
                      </a:r>
                      <a:endParaRPr sz="1400" u="none" strike="noStrike" cap="none">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2"/>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NaOH 0.001 M + NaClO</a:t>
                      </a:r>
                      <a:r>
                        <a:rPr lang="es-ES" sz="1000" u="none" strike="noStrike" cap="none" baseline="-25000" dirty="0">
                          <a:latin typeface="Bahnschrift" panose="020B0502040204020203" pitchFamily="34" charset="0"/>
                        </a:rPr>
                        <a:t>4</a:t>
                      </a:r>
                      <a:r>
                        <a:rPr lang="es-ES" sz="1000" u="none" strike="noStrike" cap="none" dirty="0">
                          <a:latin typeface="Bahnschrift" panose="020B0502040204020203" pitchFamily="34" charset="0"/>
                        </a:rPr>
                        <a:t> 0.099 M</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11.20</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3"/>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b="0" i="0" u="none" strike="noStrike" cap="none" dirty="0">
                          <a:solidFill>
                            <a:schemeClr val="dk1"/>
                          </a:solidFill>
                          <a:latin typeface="Bahnschrift" panose="020B0502040204020203" pitchFamily="34" charset="0"/>
                          <a:cs typeface="Arial"/>
                          <a:sym typeface="Arial"/>
                        </a:rPr>
                        <a:t>NaH</a:t>
                      </a:r>
                      <a:r>
                        <a:rPr lang="es-ES" sz="1000" b="0" i="0" u="none" strike="noStrike" cap="none" baseline="-25000" dirty="0">
                          <a:solidFill>
                            <a:schemeClr val="dk1"/>
                          </a:solidFill>
                          <a:latin typeface="Bahnschrift" panose="020B0502040204020203" pitchFamily="34" charset="0"/>
                          <a:cs typeface="Arial"/>
                          <a:sym typeface="Arial"/>
                        </a:rPr>
                        <a:t>2</a:t>
                      </a:r>
                      <a:r>
                        <a:rPr lang="es-ES" sz="1000" b="0" i="0" u="none" strike="noStrike" cap="none" dirty="0">
                          <a:solidFill>
                            <a:schemeClr val="dk1"/>
                          </a:solidFill>
                          <a:latin typeface="Bahnschrift" panose="020B0502040204020203" pitchFamily="34" charset="0"/>
                          <a:cs typeface="Arial"/>
                          <a:sym typeface="Arial"/>
                        </a:rPr>
                        <a:t>PO</a:t>
                      </a:r>
                      <a:r>
                        <a:rPr lang="es-ES" sz="1000" b="0" i="0" u="none" strike="noStrike" cap="none" baseline="-25000" dirty="0">
                          <a:solidFill>
                            <a:schemeClr val="dk1"/>
                          </a:solidFill>
                          <a:latin typeface="Bahnschrift" panose="020B0502040204020203" pitchFamily="34" charset="0"/>
                          <a:cs typeface="Arial"/>
                          <a:sym typeface="Arial"/>
                        </a:rPr>
                        <a:t>4</a:t>
                      </a:r>
                      <a:r>
                        <a:rPr lang="es-ES" sz="1000" b="0" i="0" u="none" strike="noStrike" cap="none" dirty="0">
                          <a:solidFill>
                            <a:schemeClr val="dk1"/>
                          </a:solidFill>
                          <a:latin typeface="Bahnschrift" panose="020B0502040204020203" pitchFamily="34" charset="0"/>
                          <a:cs typeface="Arial"/>
                          <a:sym typeface="Arial"/>
                        </a:rPr>
                        <a:t> 0.0086 M + Na</a:t>
                      </a:r>
                      <a:r>
                        <a:rPr lang="es-ES" sz="1000" b="0" i="0" u="none" strike="noStrike" cap="none" baseline="-25000" dirty="0">
                          <a:solidFill>
                            <a:schemeClr val="dk1"/>
                          </a:solidFill>
                          <a:latin typeface="Bahnschrift" panose="020B0502040204020203" pitchFamily="34" charset="0"/>
                          <a:cs typeface="Arial"/>
                          <a:sym typeface="Arial"/>
                        </a:rPr>
                        <a:t>2</a:t>
                      </a:r>
                      <a:r>
                        <a:rPr lang="es-ES" sz="1000" b="0" i="0" u="none" strike="noStrike" cap="none" dirty="0">
                          <a:solidFill>
                            <a:schemeClr val="dk1"/>
                          </a:solidFill>
                          <a:latin typeface="Bahnschrift" panose="020B0502040204020203" pitchFamily="34" charset="0"/>
                          <a:cs typeface="Arial"/>
                          <a:sym typeface="Arial"/>
                        </a:rPr>
                        <a:t>HPO</a:t>
                      </a:r>
                      <a:r>
                        <a:rPr lang="es-ES" sz="1000" b="0" i="0" u="none" strike="noStrike" cap="none" baseline="-25000" dirty="0">
                          <a:solidFill>
                            <a:schemeClr val="dk1"/>
                          </a:solidFill>
                          <a:latin typeface="Bahnschrift" panose="020B0502040204020203" pitchFamily="34" charset="0"/>
                          <a:cs typeface="Arial"/>
                          <a:sym typeface="Arial"/>
                        </a:rPr>
                        <a:t>4</a:t>
                      </a:r>
                      <a:r>
                        <a:rPr lang="es-ES" sz="1000" b="0" i="0" u="none" strike="noStrike" cap="none" dirty="0">
                          <a:solidFill>
                            <a:schemeClr val="dk1"/>
                          </a:solidFill>
                          <a:latin typeface="Bahnschrift" panose="020B0502040204020203" pitchFamily="34" charset="0"/>
                          <a:cs typeface="Arial"/>
                          <a:sym typeface="Arial"/>
                        </a:rPr>
                        <a:t> 0.03 M</a:t>
                      </a:r>
                      <a:endParaRPr sz="1000" b="0" i="0" u="none" strike="noStrike" cap="none" dirty="0">
                        <a:solidFill>
                          <a:schemeClr val="dk1"/>
                        </a:solidFill>
                        <a:latin typeface="Bahnschrift" panose="020B0502040204020203" pitchFamily="34" charset="0"/>
                        <a:cs typeface="Arial"/>
                        <a:sym typeface="Arial"/>
                      </a:endParaRPr>
                    </a:p>
                  </a:txBody>
                  <a:tcPr marL="91450" marR="91450" marT="45725" marB="45725">
                    <a:lnL w="9525" cap="flat" cmpd="sng">
                      <a:solidFill>
                        <a:srgbClr val="000000">
                          <a:alpha val="0"/>
                        </a:srgbClr>
                      </a:solidFill>
                      <a:prstDash val="solid"/>
                      <a:round/>
                      <a:headEnd type="none" w="sm" len="sm"/>
                      <a:tailEnd type="none" w="sm" len="sm"/>
                    </a:lnL>
                    <a:lnR w="9525" cap="flat" cmpd="sng" algn="ctr">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b="0" i="0" u="none" strike="noStrike" cap="none" dirty="0">
                          <a:solidFill>
                            <a:schemeClr val="dk1"/>
                          </a:solidFill>
                          <a:latin typeface="Bahnschrift" panose="020B0502040204020203" pitchFamily="34" charset="0"/>
                          <a:cs typeface="Arial"/>
                          <a:sym typeface="Arial"/>
                        </a:rPr>
                        <a:t>7.40</a:t>
                      </a:r>
                      <a:endParaRPr sz="1000" b="0" i="0" u="none" strike="noStrike" cap="none" dirty="0">
                        <a:solidFill>
                          <a:schemeClr val="dk1"/>
                        </a:solidFill>
                        <a:latin typeface="Bahnschrift" panose="020B0502040204020203" pitchFamily="34" charset="0"/>
                        <a:cs typeface="Arial"/>
                        <a:sym typeface="Arial"/>
                      </a:endParaRPr>
                    </a:p>
                  </a:txBody>
                  <a:tcPr marL="91450" marR="91450" marT="45725" marB="45725">
                    <a:lnL w="9525" cap="flat" cmpd="sng" algn="ctr">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3953930518"/>
                  </a:ext>
                </a:extLst>
              </a:tr>
            </a:tbl>
          </a:graphicData>
        </a:graphic>
      </p:graphicFrame>
      <p:graphicFrame>
        <p:nvGraphicFramePr>
          <p:cNvPr id="7" name="Objeto 6">
            <a:extLst>
              <a:ext uri="{FF2B5EF4-FFF2-40B4-BE49-F238E27FC236}">
                <a16:creationId xmlns:a16="http://schemas.microsoft.com/office/drawing/2014/main" id="{1D13E456-DAAF-2361-C548-264173DCB198}"/>
              </a:ext>
            </a:extLst>
          </p:cNvPr>
          <p:cNvGraphicFramePr>
            <a:graphicFrameLocks noChangeAspect="1"/>
          </p:cNvGraphicFramePr>
          <p:nvPr>
            <p:extLst>
              <p:ext uri="{D42A27DB-BD31-4B8C-83A1-F6EECF244321}">
                <p14:modId xmlns:p14="http://schemas.microsoft.com/office/powerpoint/2010/main" val="778864589"/>
              </p:ext>
            </p:extLst>
          </p:nvPr>
        </p:nvGraphicFramePr>
        <p:xfrm>
          <a:off x="721906" y="1665881"/>
          <a:ext cx="4443820" cy="3400332"/>
        </p:xfrm>
        <a:graphic>
          <a:graphicData uri="http://schemas.openxmlformats.org/presentationml/2006/ole">
            <mc:AlternateContent xmlns:mc="http://schemas.openxmlformats.org/markup-compatibility/2006">
              <mc:Choice xmlns:v="urn:schemas-microsoft-com:vml" Requires="v">
                <p:oleObj name="Graph" r:id="rId3" imgW="3920760" imgH="3000960" progId="Origin95.Graph">
                  <p:embed/>
                </p:oleObj>
              </mc:Choice>
              <mc:Fallback>
                <p:oleObj name="Graph" r:id="rId3" imgW="3920760" imgH="3000960" progId="Origin95.Graph">
                  <p:embed/>
                  <p:pic>
                    <p:nvPicPr>
                      <p:cNvPr id="6" name="Objeto 5">
                        <a:extLst>
                          <a:ext uri="{FF2B5EF4-FFF2-40B4-BE49-F238E27FC236}">
                            <a16:creationId xmlns:a16="http://schemas.microsoft.com/office/drawing/2014/main" id="{5DB28F72-3D66-F4C7-91FF-6D1BFA5AC31B}"/>
                          </a:ext>
                        </a:extLst>
                      </p:cNvPr>
                      <p:cNvPicPr/>
                      <p:nvPr/>
                    </p:nvPicPr>
                    <p:blipFill>
                      <a:blip r:embed="rId4"/>
                      <a:stretch>
                        <a:fillRect/>
                      </a:stretch>
                    </p:blipFill>
                    <p:spPr>
                      <a:xfrm>
                        <a:off x="721906" y="1665881"/>
                        <a:ext cx="4443820" cy="3400332"/>
                      </a:xfrm>
                      <a:prstGeom prst="rect">
                        <a:avLst/>
                      </a:prstGeom>
                    </p:spPr>
                  </p:pic>
                </p:oleObj>
              </mc:Fallback>
            </mc:AlternateContent>
          </a:graphicData>
        </a:graphic>
      </p:graphicFrame>
      <p:sp>
        <p:nvSpPr>
          <p:cNvPr id="8" name="CuadroTexto 7">
            <a:extLst>
              <a:ext uri="{FF2B5EF4-FFF2-40B4-BE49-F238E27FC236}">
                <a16:creationId xmlns:a16="http://schemas.microsoft.com/office/drawing/2014/main" id="{0A319A2E-5C6F-A115-D1D0-9D26BC2AF150}"/>
              </a:ext>
            </a:extLst>
          </p:cNvPr>
          <p:cNvSpPr txBox="1"/>
          <p:nvPr/>
        </p:nvSpPr>
        <p:spPr>
          <a:xfrm>
            <a:off x="11722250" y="6249810"/>
            <a:ext cx="348293" cy="523220"/>
          </a:xfrm>
          <a:prstGeom prst="rect">
            <a:avLst/>
          </a:prstGeom>
          <a:noFill/>
        </p:spPr>
        <p:txBody>
          <a:bodyPr wrap="square">
            <a:spAutoFit/>
          </a:bodyPr>
          <a:lstStyle/>
          <a:p>
            <a:pPr algn="just"/>
            <a:r>
              <a:rPr lang="es-ES" sz="2800" b="1" dirty="0">
                <a:latin typeface="Bahnschrift" panose="020B0502040204020203" pitchFamily="34" charset="0"/>
              </a:rPr>
              <a:t>8</a:t>
            </a:r>
            <a:endParaRPr lang="es-ES" sz="2800" dirty="0">
              <a:latin typeface="Bahnschrift" panose="020B0502040204020203" pitchFamily="34" charset="0"/>
            </a:endParaRPr>
          </a:p>
        </p:txBody>
      </p:sp>
      <p:sp>
        <p:nvSpPr>
          <p:cNvPr id="12" name="Rectángulo 11">
            <a:extLst>
              <a:ext uri="{FF2B5EF4-FFF2-40B4-BE49-F238E27FC236}">
                <a16:creationId xmlns:a16="http://schemas.microsoft.com/office/drawing/2014/main" id="{A23374F6-20CD-FBF3-8D19-17624FB56F53}"/>
              </a:ext>
            </a:extLst>
          </p:cNvPr>
          <p:cNvSpPr/>
          <p:nvPr/>
        </p:nvSpPr>
        <p:spPr>
          <a:xfrm>
            <a:off x="5397306" y="1266041"/>
            <a:ext cx="6324944" cy="5122568"/>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aphicFrame>
        <p:nvGraphicFramePr>
          <p:cNvPr id="6" name="Objeto 5">
            <a:extLst>
              <a:ext uri="{FF2B5EF4-FFF2-40B4-BE49-F238E27FC236}">
                <a16:creationId xmlns:a16="http://schemas.microsoft.com/office/drawing/2014/main" id="{95F85A1C-8978-5830-91FE-0050D330E785}"/>
              </a:ext>
            </a:extLst>
          </p:cNvPr>
          <p:cNvGraphicFramePr>
            <a:graphicFrameLocks noChangeAspect="1"/>
          </p:cNvGraphicFramePr>
          <p:nvPr>
            <p:extLst>
              <p:ext uri="{D42A27DB-BD31-4B8C-83A1-F6EECF244321}">
                <p14:modId xmlns:p14="http://schemas.microsoft.com/office/powerpoint/2010/main" val="1610695536"/>
              </p:ext>
            </p:extLst>
          </p:nvPr>
        </p:nvGraphicFramePr>
        <p:xfrm>
          <a:off x="5138202" y="932775"/>
          <a:ext cx="7244770" cy="5543570"/>
        </p:xfrm>
        <a:graphic>
          <a:graphicData uri="http://schemas.openxmlformats.org/presentationml/2006/ole">
            <mc:AlternateContent xmlns:mc="http://schemas.openxmlformats.org/markup-compatibility/2006">
              <mc:Choice xmlns:v="urn:schemas-microsoft-com:vml" Requires="v">
                <p:oleObj name="Graph" r:id="rId5" imgW="3920760" imgH="3000960" progId="Origin95.Graph">
                  <p:embed/>
                </p:oleObj>
              </mc:Choice>
              <mc:Fallback>
                <p:oleObj name="Graph" r:id="rId5" imgW="3920760" imgH="3000960" progId="Origin95.Graph">
                  <p:embed/>
                  <p:pic>
                    <p:nvPicPr>
                      <p:cNvPr id="2" name="Objeto 1">
                        <a:extLst>
                          <a:ext uri="{FF2B5EF4-FFF2-40B4-BE49-F238E27FC236}">
                            <a16:creationId xmlns:a16="http://schemas.microsoft.com/office/drawing/2014/main" id="{6C6F2323-8A4F-EBBC-BCD0-661DB8D8393A}"/>
                          </a:ext>
                        </a:extLst>
                      </p:cNvPr>
                      <p:cNvPicPr/>
                      <p:nvPr/>
                    </p:nvPicPr>
                    <p:blipFill>
                      <a:blip r:embed="rId6"/>
                      <a:stretch>
                        <a:fillRect/>
                      </a:stretch>
                    </p:blipFill>
                    <p:spPr>
                      <a:xfrm>
                        <a:off x="5138202" y="932775"/>
                        <a:ext cx="7244770" cy="5543570"/>
                      </a:xfrm>
                      <a:prstGeom prst="rect">
                        <a:avLst/>
                      </a:prstGeom>
                    </p:spPr>
                  </p:pic>
                </p:oleObj>
              </mc:Fallback>
            </mc:AlternateContent>
          </a:graphicData>
        </a:graphic>
      </p:graphicFrame>
    </p:spTree>
    <p:extLst>
      <p:ext uri="{BB962C8B-B14F-4D97-AF65-F5344CB8AC3E}">
        <p14:creationId xmlns:p14="http://schemas.microsoft.com/office/powerpoint/2010/main" val="16992301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4FD92D62-8C8F-BA79-CA28-2EBDCF4D4E51}"/>
              </a:ext>
            </a:extLst>
          </p:cNvPr>
          <p:cNvSpPr/>
          <p:nvPr/>
        </p:nvSpPr>
        <p:spPr>
          <a:xfrm>
            <a:off x="757629" y="5302412"/>
            <a:ext cx="3568961" cy="1258690"/>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Rectángulo 8">
            <a:extLst>
              <a:ext uri="{FF2B5EF4-FFF2-40B4-BE49-F238E27FC236}">
                <a16:creationId xmlns:a16="http://schemas.microsoft.com/office/drawing/2014/main" id="{067795EC-D96D-4248-AC39-2F39B0C9DEAA}"/>
              </a:ext>
            </a:extLst>
          </p:cNvPr>
          <p:cNvSpPr/>
          <p:nvPr/>
        </p:nvSpPr>
        <p:spPr>
          <a:xfrm>
            <a:off x="5397306" y="1266041"/>
            <a:ext cx="6324944" cy="5122568"/>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Rectángulo 37">
            <a:extLst>
              <a:ext uri="{FF2B5EF4-FFF2-40B4-BE49-F238E27FC236}">
                <a16:creationId xmlns:a16="http://schemas.microsoft.com/office/drawing/2014/main" id="{5BB88932-4226-4F04-8F70-DE4E056D3058}"/>
              </a:ext>
            </a:extLst>
          </p:cNvPr>
          <p:cNvSpPr/>
          <p:nvPr/>
        </p:nvSpPr>
        <p:spPr>
          <a:xfrm>
            <a:off x="757629" y="1722240"/>
            <a:ext cx="4343178" cy="3400332"/>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30">
            <a:extLst>
              <a:ext uri="{FF2B5EF4-FFF2-40B4-BE49-F238E27FC236}">
                <a16:creationId xmlns:a16="http://schemas.microsoft.com/office/drawing/2014/main" id="{8552971D-336A-4F38-B4D4-335C9572A9D8}"/>
              </a:ext>
            </a:extLst>
          </p:cNvPr>
          <p:cNvSpPr/>
          <p:nvPr/>
        </p:nvSpPr>
        <p:spPr>
          <a:xfrm>
            <a:off x="0" y="-240143"/>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3205163" y="64693"/>
            <a:ext cx="5886448"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Resultados preliminares</a:t>
            </a:r>
          </a:p>
        </p:txBody>
      </p:sp>
      <p:sp>
        <p:nvSpPr>
          <p:cNvPr id="24" name="CuadroTexto 23">
            <a:extLst>
              <a:ext uri="{FF2B5EF4-FFF2-40B4-BE49-F238E27FC236}">
                <a16:creationId xmlns:a16="http://schemas.microsoft.com/office/drawing/2014/main" id="{E91CCF3D-0FC7-4E3E-B558-F0BDEBCB92E6}"/>
              </a:ext>
            </a:extLst>
          </p:cNvPr>
          <p:cNvSpPr txBox="1"/>
          <p:nvPr/>
        </p:nvSpPr>
        <p:spPr>
          <a:xfrm>
            <a:off x="635709" y="1159580"/>
            <a:ext cx="3874573" cy="523220"/>
          </a:xfrm>
          <a:prstGeom prst="rect">
            <a:avLst/>
          </a:prstGeom>
          <a:noFill/>
        </p:spPr>
        <p:txBody>
          <a:bodyPr wrap="square">
            <a:spAutoFit/>
          </a:bodyPr>
          <a:lstStyle/>
          <a:p>
            <a:r>
              <a:rPr lang="es-ES" sz="2800" b="1" dirty="0">
                <a:solidFill>
                  <a:srgbClr val="E7F1F7"/>
                </a:solidFill>
                <a:latin typeface="Bahnschrift" panose="020B0502040204020203" pitchFamily="34" charset="0"/>
              </a:rPr>
              <a:t>Oxidación del HMF</a:t>
            </a:r>
          </a:p>
        </p:txBody>
      </p:sp>
      <p:graphicFrame>
        <p:nvGraphicFramePr>
          <p:cNvPr id="4" name="Google Shape;203;p23">
            <a:extLst>
              <a:ext uri="{FF2B5EF4-FFF2-40B4-BE49-F238E27FC236}">
                <a16:creationId xmlns:a16="http://schemas.microsoft.com/office/drawing/2014/main" id="{4B7728BA-6B7D-8793-6659-02D2DF8EDA80}"/>
              </a:ext>
            </a:extLst>
          </p:cNvPr>
          <p:cNvGraphicFramePr/>
          <p:nvPr/>
        </p:nvGraphicFramePr>
        <p:xfrm>
          <a:off x="965706" y="5302412"/>
          <a:ext cx="3101419" cy="1219250"/>
        </p:xfrm>
        <a:graphic>
          <a:graphicData uri="http://schemas.openxmlformats.org/drawingml/2006/table">
            <a:tbl>
              <a:tblPr firstRow="1" bandRow="1">
                <a:noFill/>
              </a:tblPr>
              <a:tblGrid>
                <a:gridCol w="2567115">
                  <a:extLst>
                    <a:ext uri="{9D8B030D-6E8A-4147-A177-3AD203B41FA5}">
                      <a16:colId xmlns:a16="http://schemas.microsoft.com/office/drawing/2014/main" val="20000"/>
                    </a:ext>
                  </a:extLst>
                </a:gridCol>
                <a:gridCol w="534304">
                  <a:extLst>
                    <a:ext uri="{9D8B030D-6E8A-4147-A177-3AD203B41FA5}">
                      <a16:colId xmlns:a16="http://schemas.microsoft.com/office/drawing/2014/main" val="20001"/>
                    </a:ext>
                  </a:extLst>
                </a:gridCol>
              </a:tblGrid>
              <a:tr h="190550">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dirty="0" err="1">
                          <a:solidFill>
                            <a:schemeClr val="dk1"/>
                          </a:solidFill>
                          <a:latin typeface="Bahnschrift" panose="020B0502040204020203" pitchFamily="34" charset="0"/>
                        </a:rPr>
                        <a:t>Electrolyte</a:t>
                      </a:r>
                      <a:r>
                        <a:rPr lang="es-ES" sz="1000" u="none" strike="noStrike" cap="none" dirty="0">
                          <a:solidFill>
                            <a:schemeClr val="dk1"/>
                          </a:solidFill>
                          <a:latin typeface="Bahnschrift" panose="020B0502040204020203" pitchFamily="34" charset="0"/>
                        </a:rPr>
                        <a:t> </a:t>
                      </a:r>
                      <a:r>
                        <a:rPr lang="es-ES" sz="1000" u="none" strike="noStrike" cap="none" dirty="0" err="1">
                          <a:solidFill>
                            <a:schemeClr val="dk1"/>
                          </a:solidFill>
                          <a:latin typeface="Bahnschrift" panose="020B0502040204020203" pitchFamily="34" charset="0"/>
                        </a:rPr>
                        <a:t>composition</a:t>
                      </a:r>
                      <a:endParaRPr sz="1000" u="none" strike="noStrike" cap="none" dirty="0">
                        <a:solidFill>
                          <a:schemeClr val="dk1"/>
                        </a:solidFill>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dirty="0">
                          <a:solidFill>
                            <a:schemeClr val="dk1"/>
                          </a:solidFill>
                          <a:latin typeface="Bahnschrift" panose="020B0502040204020203" pitchFamily="34" charset="0"/>
                        </a:rPr>
                        <a:t>pH</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0"/>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NaOH 0.1 M</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a:latin typeface="Bahnschrift" panose="020B0502040204020203" pitchFamily="34" charset="0"/>
                        </a:rPr>
                        <a:t>13</a:t>
                      </a:r>
                      <a:endParaRPr sz="1400" u="none" strike="noStrike" cap="none">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1"/>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NaOH 0.01 M + NaClO</a:t>
                      </a:r>
                      <a:r>
                        <a:rPr lang="es-ES" sz="1000" u="none" strike="noStrike" cap="none" baseline="-25000" dirty="0">
                          <a:latin typeface="Bahnschrift" panose="020B0502040204020203" pitchFamily="34" charset="0"/>
                        </a:rPr>
                        <a:t>4</a:t>
                      </a:r>
                      <a:r>
                        <a:rPr lang="es-ES" sz="1000" u="none" strike="noStrike" cap="none" dirty="0">
                          <a:latin typeface="Bahnschrift" panose="020B0502040204020203" pitchFamily="34" charset="0"/>
                        </a:rPr>
                        <a:t> 0.09 M</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a:latin typeface="Bahnschrift" panose="020B0502040204020203" pitchFamily="34" charset="0"/>
                        </a:rPr>
                        <a:t>12.30</a:t>
                      </a:r>
                      <a:endParaRPr sz="1400" u="none" strike="noStrike" cap="none">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2"/>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NaOH 0.001 M + NaClO</a:t>
                      </a:r>
                      <a:r>
                        <a:rPr lang="es-ES" sz="1000" u="none" strike="noStrike" cap="none" baseline="-25000" dirty="0">
                          <a:latin typeface="Bahnschrift" panose="020B0502040204020203" pitchFamily="34" charset="0"/>
                        </a:rPr>
                        <a:t>4</a:t>
                      </a:r>
                      <a:r>
                        <a:rPr lang="es-ES" sz="1000" u="none" strike="noStrike" cap="none" dirty="0">
                          <a:latin typeface="Bahnschrift" panose="020B0502040204020203" pitchFamily="34" charset="0"/>
                        </a:rPr>
                        <a:t> 0.099 M</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11.20</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3"/>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b="0" i="0" u="none" strike="noStrike" cap="none" dirty="0">
                          <a:solidFill>
                            <a:schemeClr val="dk1"/>
                          </a:solidFill>
                          <a:latin typeface="Bahnschrift" panose="020B0502040204020203" pitchFamily="34" charset="0"/>
                          <a:cs typeface="Arial"/>
                          <a:sym typeface="Arial"/>
                        </a:rPr>
                        <a:t>NaH</a:t>
                      </a:r>
                      <a:r>
                        <a:rPr lang="es-ES" sz="1000" b="0" i="0" u="none" strike="noStrike" cap="none" baseline="-25000" dirty="0">
                          <a:solidFill>
                            <a:schemeClr val="dk1"/>
                          </a:solidFill>
                          <a:latin typeface="Bahnschrift" panose="020B0502040204020203" pitchFamily="34" charset="0"/>
                          <a:cs typeface="Arial"/>
                          <a:sym typeface="Arial"/>
                        </a:rPr>
                        <a:t>2</a:t>
                      </a:r>
                      <a:r>
                        <a:rPr lang="es-ES" sz="1000" b="0" i="0" u="none" strike="noStrike" cap="none" dirty="0">
                          <a:solidFill>
                            <a:schemeClr val="dk1"/>
                          </a:solidFill>
                          <a:latin typeface="Bahnschrift" panose="020B0502040204020203" pitchFamily="34" charset="0"/>
                          <a:cs typeface="Arial"/>
                          <a:sym typeface="Arial"/>
                        </a:rPr>
                        <a:t>PO</a:t>
                      </a:r>
                      <a:r>
                        <a:rPr lang="es-ES" sz="1000" b="0" i="0" u="none" strike="noStrike" cap="none" baseline="-25000" dirty="0">
                          <a:solidFill>
                            <a:schemeClr val="dk1"/>
                          </a:solidFill>
                          <a:latin typeface="Bahnschrift" panose="020B0502040204020203" pitchFamily="34" charset="0"/>
                          <a:cs typeface="Arial"/>
                          <a:sym typeface="Arial"/>
                        </a:rPr>
                        <a:t>4</a:t>
                      </a:r>
                      <a:r>
                        <a:rPr lang="es-ES" sz="1000" b="0" i="0" u="none" strike="noStrike" cap="none" dirty="0">
                          <a:solidFill>
                            <a:schemeClr val="dk1"/>
                          </a:solidFill>
                          <a:latin typeface="Bahnschrift" panose="020B0502040204020203" pitchFamily="34" charset="0"/>
                          <a:cs typeface="Arial"/>
                          <a:sym typeface="Arial"/>
                        </a:rPr>
                        <a:t> 0.0086 M + Na</a:t>
                      </a:r>
                      <a:r>
                        <a:rPr lang="es-ES" sz="1000" b="0" i="0" u="none" strike="noStrike" cap="none" baseline="-25000" dirty="0">
                          <a:solidFill>
                            <a:schemeClr val="dk1"/>
                          </a:solidFill>
                          <a:latin typeface="Bahnschrift" panose="020B0502040204020203" pitchFamily="34" charset="0"/>
                          <a:cs typeface="Arial"/>
                          <a:sym typeface="Arial"/>
                        </a:rPr>
                        <a:t>2</a:t>
                      </a:r>
                      <a:r>
                        <a:rPr lang="es-ES" sz="1000" b="0" i="0" u="none" strike="noStrike" cap="none" dirty="0">
                          <a:solidFill>
                            <a:schemeClr val="dk1"/>
                          </a:solidFill>
                          <a:latin typeface="Bahnschrift" panose="020B0502040204020203" pitchFamily="34" charset="0"/>
                          <a:cs typeface="Arial"/>
                          <a:sym typeface="Arial"/>
                        </a:rPr>
                        <a:t>HPO</a:t>
                      </a:r>
                      <a:r>
                        <a:rPr lang="es-ES" sz="1000" b="0" i="0" u="none" strike="noStrike" cap="none" baseline="-25000" dirty="0">
                          <a:solidFill>
                            <a:schemeClr val="dk1"/>
                          </a:solidFill>
                          <a:latin typeface="Bahnschrift" panose="020B0502040204020203" pitchFamily="34" charset="0"/>
                          <a:cs typeface="Arial"/>
                          <a:sym typeface="Arial"/>
                        </a:rPr>
                        <a:t>4</a:t>
                      </a:r>
                      <a:r>
                        <a:rPr lang="es-ES" sz="1000" b="0" i="0" u="none" strike="noStrike" cap="none" dirty="0">
                          <a:solidFill>
                            <a:schemeClr val="dk1"/>
                          </a:solidFill>
                          <a:latin typeface="Bahnschrift" panose="020B0502040204020203" pitchFamily="34" charset="0"/>
                          <a:cs typeface="Arial"/>
                          <a:sym typeface="Arial"/>
                        </a:rPr>
                        <a:t> 0.03 M</a:t>
                      </a:r>
                      <a:endParaRPr sz="1000" b="0" i="0" u="none" strike="noStrike" cap="none" dirty="0">
                        <a:solidFill>
                          <a:schemeClr val="dk1"/>
                        </a:solidFill>
                        <a:latin typeface="Bahnschrift" panose="020B0502040204020203" pitchFamily="34" charset="0"/>
                        <a:cs typeface="Arial"/>
                        <a:sym typeface="Arial"/>
                      </a:endParaRPr>
                    </a:p>
                  </a:txBody>
                  <a:tcPr marL="91450" marR="91450" marT="45725" marB="45725">
                    <a:lnL w="9525" cap="flat" cmpd="sng">
                      <a:solidFill>
                        <a:srgbClr val="000000">
                          <a:alpha val="0"/>
                        </a:srgbClr>
                      </a:solidFill>
                      <a:prstDash val="solid"/>
                      <a:round/>
                      <a:headEnd type="none" w="sm" len="sm"/>
                      <a:tailEnd type="none" w="sm" len="sm"/>
                    </a:lnL>
                    <a:lnR w="9525" cap="flat" cmpd="sng" algn="ctr">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b="0" i="0" u="none" strike="noStrike" cap="none" dirty="0">
                          <a:solidFill>
                            <a:schemeClr val="dk1"/>
                          </a:solidFill>
                          <a:latin typeface="Bahnschrift" panose="020B0502040204020203" pitchFamily="34" charset="0"/>
                          <a:cs typeface="Arial"/>
                          <a:sym typeface="Arial"/>
                        </a:rPr>
                        <a:t>7.40</a:t>
                      </a:r>
                      <a:endParaRPr sz="1000" b="0" i="0" u="none" strike="noStrike" cap="none" dirty="0">
                        <a:solidFill>
                          <a:schemeClr val="dk1"/>
                        </a:solidFill>
                        <a:latin typeface="Bahnschrift" panose="020B0502040204020203" pitchFamily="34" charset="0"/>
                        <a:cs typeface="Arial"/>
                        <a:sym typeface="Arial"/>
                      </a:endParaRPr>
                    </a:p>
                  </a:txBody>
                  <a:tcPr marL="91450" marR="91450" marT="45725" marB="45725">
                    <a:lnL w="9525" cap="flat" cmpd="sng" algn="ctr">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3953930518"/>
                  </a:ext>
                </a:extLst>
              </a:tr>
            </a:tbl>
          </a:graphicData>
        </a:graphic>
      </p:graphicFrame>
      <p:graphicFrame>
        <p:nvGraphicFramePr>
          <p:cNvPr id="2" name="Objeto 1">
            <a:extLst>
              <a:ext uri="{FF2B5EF4-FFF2-40B4-BE49-F238E27FC236}">
                <a16:creationId xmlns:a16="http://schemas.microsoft.com/office/drawing/2014/main" id="{315ADE6E-7E5B-74C9-04EA-7ACDD9B0BB80}"/>
              </a:ext>
            </a:extLst>
          </p:cNvPr>
          <p:cNvGraphicFramePr>
            <a:graphicFrameLocks noChangeAspect="1"/>
          </p:cNvGraphicFramePr>
          <p:nvPr>
            <p:extLst>
              <p:ext uri="{D42A27DB-BD31-4B8C-83A1-F6EECF244321}">
                <p14:modId xmlns:p14="http://schemas.microsoft.com/office/powerpoint/2010/main" val="1835829024"/>
              </p:ext>
            </p:extLst>
          </p:nvPr>
        </p:nvGraphicFramePr>
        <p:xfrm>
          <a:off x="5206951" y="1046893"/>
          <a:ext cx="7154856" cy="5474769"/>
        </p:xfrm>
        <a:graphic>
          <a:graphicData uri="http://schemas.openxmlformats.org/presentationml/2006/ole">
            <mc:AlternateContent xmlns:mc="http://schemas.openxmlformats.org/markup-compatibility/2006">
              <mc:Choice xmlns:v="urn:schemas-microsoft-com:vml" Requires="v">
                <p:oleObj name="Graph" r:id="rId3" imgW="3920760" imgH="3000960" progId="Origin95.Graph">
                  <p:embed/>
                </p:oleObj>
              </mc:Choice>
              <mc:Fallback>
                <p:oleObj name="Graph" r:id="rId3" imgW="3920760" imgH="3000960" progId="Origin95.Graph">
                  <p:embed/>
                  <p:pic>
                    <p:nvPicPr>
                      <p:cNvPr id="4" name="Objeto 3">
                        <a:extLst>
                          <a:ext uri="{FF2B5EF4-FFF2-40B4-BE49-F238E27FC236}">
                            <a16:creationId xmlns:a16="http://schemas.microsoft.com/office/drawing/2014/main" id="{34B04121-89B1-21A3-78F0-6BA7C3E98217}"/>
                          </a:ext>
                        </a:extLst>
                      </p:cNvPr>
                      <p:cNvPicPr/>
                      <p:nvPr/>
                    </p:nvPicPr>
                    <p:blipFill>
                      <a:blip r:embed="rId4"/>
                      <a:stretch>
                        <a:fillRect/>
                      </a:stretch>
                    </p:blipFill>
                    <p:spPr>
                      <a:xfrm>
                        <a:off x="5206951" y="1046893"/>
                        <a:ext cx="7154856" cy="5474769"/>
                      </a:xfrm>
                      <a:prstGeom prst="rect">
                        <a:avLst/>
                      </a:prstGeom>
                    </p:spPr>
                  </p:pic>
                </p:oleObj>
              </mc:Fallback>
            </mc:AlternateContent>
          </a:graphicData>
        </a:graphic>
      </p:graphicFrame>
      <p:graphicFrame>
        <p:nvGraphicFramePr>
          <p:cNvPr id="3" name="Objeto 2">
            <a:extLst>
              <a:ext uri="{FF2B5EF4-FFF2-40B4-BE49-F238E27FC236}">
                <a16:creationId xmlns:a16="http://schemas.microsoft.com/office/drawing/2014/main" id="{4BF7DCB9-1C02-BB8C-0512-3601A9A6BB4E}"/>
              </a:ext>
            </a:extLst>
          </p:cNvPr>
          <p:cNvGraphicFramePr>
            <a:graphicFrameLocks noChangeAspect="1"/>
          </p:cNvGraphicFramePr>
          <p:nvPr>
            <p:extLst>
              <p:ext uri="{D42A27DB-BD31-4B8C-83A1-F6EECF244321}">
                <p14:modId xmlns:p14="http://schemas.microsoft.com/office/powerpoint/2010/main" val="1077145076"/>
              </p:ext>
            </p:extLst>
          </p:nvPr>
        </p:nvGraphicFramePr>
        <p:xfrm>
          <a:off x="808595" y="1806337"/>
          <a:ext cx="4241245" cy="3245325"/>
        </p:xfrm>
        <a:graphic>
          <a:graphicData uri="http://schemas.openxmlformats.org/presentationml/2006/ole">
            <mc:AlternateContent xmlns:mc="http://schemas.openxmlformats.org/markup-compatibility/2006">
              <mc:Choice xmlns:v="urn:schemas-microsoft-com:vml" Requires="v">
                <p:oleObj name="Graph" r:id="rId5" imgW="3920760" imgH="3000960" progId="Origin95.Graph">
                  <p:embed/>
                </p:oleObj>
              </mc:Choice>
              <mc:Fallback>
                <p:oleObj name="Graph" r:id="rId5" imgW="3920760" imgH="3000960" progId="Origin95.Graph">
                  <p:embed/>
                  <p:pic>
                    <p:nvPicPr>
                      <p:cNvPr id="2" name="Objeto 1">
                        <a:extLst>
                          <a:ext uri="{FF2B5EF4-FFF2-40B4-BE49-F238E27FC236}">
                            <a16:creationId xmlns:a16="http://schemas.microsoft.com/office/drawing/2014/main" id="{1E173744-C2D2-B39E-A7D6-2D40B5550F08}"/>
                          </a:ext>
                        </a:extLst>
                      </p:cNvPr>
                      <p:cNvPicPr/>
                      <p:nvPr/>
                    </p:nvPicPr>
                    <p:blipFill>
                      <a:blip r:embed="rId6"/>
                      <a:stretch>
                        <a:fillRect/>
                      </a:stretch>
                    </p:blipFill>
                    <p:spPr>
                      <a:xfrm>
                        <a:off x="808595" y="1806337"/>
                        <a:ext cx="4241245" cy="3245325"/>
                      </a:xfrm>
                      <a:prstGeom prst="rect">
                        <a:avLst/>
                      </a:prstGeom>
                    </p:spPr>
                  </p:pic>
                </p:oleObj>
              </mc:Fallback>
            </mc:AlternateContent>
          </a:graphicData>
        </a:graphic>
      </p:graphicFrame>
      <p:sp>
        <p:nvSpPr>
          <p:cNvPr id="8" name="CuadroTexto 7">
            <a:extLst>
              <a:ext uri="{FF2B5EF4-FFF2-40B4-BE49-F238E27FC236}">
                <a16:creationId xmlns:a16="http://schemas.microsoft.com/office/drawing/2014/main" id="{2021D960-EC9B-90D7-6668-83F85D5C7586}"/>
              </a:ext>
            </a:extLst>
          </p:cNvPr>
          <p:cNvSpPr txBox="1"/>
          <p:nvPr/>
        </p:nvSpPr>
        <p:spPr>
          <a:xfrm>
            <a:off x="11722250" y="6249810"/>
            <a:ext cx="348293" cy="523220"/>
          </a:xfrm>
          <a:prstGeom prst="rect">
            <a:avLst/>
          </a:prstGeom>
          <a:noFill/>
        </p:spPr>
        <p:txBody>
          <a:bodyPr wrap="square">
            <a:spAutoFit/>
          </a:bodyPr>
          <a:lstStyle/>
          <a:p>
            <a:pPr algn="just"/>
            <a:r>
              <a:rPr lang="es-ES" sz="2800" b="1" dirty="0">
                <a:latin typeface="Bahnschrift" panose="020B0502040204020203" pitchFamily="34" charset="0"/>
              </a:rPr>
              <a:t>9</a:t>
            </a:r>
            <a:endParaRPr lang="es-ES" sz="2800" dirty="0">
              <a:latin typeface="Bahnschrift" panose="020B0502040204020203" pitchFamily="34" charset="0"/>
            </a:endParaRPr>
          </a:p>
        </p:txBody>
      </p:sp>
    </p:spTree>
    <p:extLst>
      <p:ext uri="{BB962C8B-B14F-4D97-AF65-F5344CB8AC3E}">
        <p14:creationId xmlns:p14="http://schemas.microsoft.com/office/powerpoint/2010/main" val="1148216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4FD92D62-8C8F-BA79-CA28-2EBDCF4D4E51}"/>
              </a:ext>
            </a:extLst>
          </p:cNvPr>
          <p:cNvSpPr/>
          <p:nvPr/>
        </p:nvSpPr>
        <p:spPr>
          <a:xfrm>
            <a:off x="757629" y="5302412"/>
            <a:ext cx="3568961" cy="1258690"/>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Rectángulo 8">
            <a:extLst>
              <a:ext uri="{FF2B5EF4-FFF2-40B4-BE49-F238E27FC236}">
                <a16:creationId xmlns:a16="http://schemas.microsoft.com/office/drawing/2014/main" id="{067795EC-D96D-4248-AC39-2F39B0C9DEAA}"/>
              </a:ext>
            </a:extLst>
          </p:cNvPr>
          <p:cNvSpPr/>
          <p:nvPr/>
        </p:nvSpPr>
        <p:spPr>
          <a:xfrm>
            <a:off x="5397306" y="1266041"/>
            <a:ext cx="6319206" cy="5030654"/>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Rectángulo 37">
            <a:extLst>
              <a:ext uri="{FF2B5EF4-FFF2-40B4-BE49-F238E27FC236}">
                <a16:creationId xmlns:a16="http://schemas.microsoft.com/office/drawing/2014/main" id="{5BB88932-4226-4F04-8F70-DE4E056D3058}"/>
              </a:ext>
            </a:extLst>
          </p:cNvPr>
          <p:cNvSpPr/>
          <p:nvPr/>
        </p:nvSpPr>
        <p:spPr>
          <a:xfrm>
            <a:off x="757629" y="1722240"/>
            <a:ext cx="4343178" cy="3400332"/>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30">
            <a:extLst>
              <a:ext uri="{FF2B5EF4-FFF2-40B4-BE49-F238E27FC236}">
                <a16:creationId xmlns:a16="http://schemas.microsoft.com/office/drawing/2014/main" id="{8552971D-336A-4F38-B4D4-335C9572A9D8}"/>
              </a:ext>
            </a:extLst>
          </p:cNvPr>
          <p:cNvSpPr/>
          <p:nvPr/>
        </p:nvSpPr>
        <p:spPr>
          <a:xfrm>
            <a:off x="0" y="-240143"/>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3205163" y="64693"/>
            <a:ext cx="5886448"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Resultados preliminares</a:t>
            </a:r>
          </a:p>
        </p:txBody>
      </p:sp>
      <p:sp>
        <p:nvSpPr>
          <p:cNvPr id="24" name="CuadroTexto 23">
            <a:extLst>
              <a:ext uri="{FF2B5EF4-FFF2-40B4-BE49-F238E27FC236}">
                <a16:creationId xmlns:a16="http://schemas.microsoft.com/office/drawing/2014/main" id="{E91CCF3D-0FC7-4E3E-B558-F0BDEBCB92E6}"/>
              </a:ext>
            </a:extLst>
          </p:cNvPr>
          <p:cNvSpPr txBox="1"/>
          <p:nvPr/>
        </p:nvSpPr>
        <p:spPr>
          <a:xfrm>
            <a:off x="635709" y="1159580"/>
            <a:ext cx="4862883" cy="523220"/>
          </a:xfrm>
          <a:prstGeom prst="rect">
            <a:avLst/>
          </a:prstGeom>
          <a:noFill/>
        </p:spPr>
        <p:txBody>
          <a:bodyPr wrap="square">
            <a:spAutoFit/>
          </a:bodyPr>
          <a:lstStyle/>
          <a:p>
            <a:r>
              <a:rPr lang="es-ES" sz="2800" b="1" dirty="0">
                <a:solidFill>
                  <a:srgbClr val="E7F1F7"/>
                </a:solidFill>
                <a:latin typeface="Bahnschrift" panose="020B0502040204020203" pitchFamily="34" charset="0"/>
              </a:rPr>
              <a:t>Oxidación del HMF</a:t>
            </a:r>
          </a:p>
        </p:txBody>
      </p:sp>
      <p:graphicFrame>
        <p:nvGraphicFramePr>
          <p:cNvPr id="2" name="Objeto 1">
            <a:extLst>
              <a:ext uri="{FF2B5EF4-FFF2-40B4-BE49-F238E27FC236}">
                <a16:creationId xmlns:a16="http://schemas.microsoft.com/office/drawing/2014/main" id="{F0F08D81-C477-CDA9-F8C7-5493FBB9AA8B}"/>
              </a:ext>
            </a:extLst>
          </p:cNvPr>
          <p:cNvGraphicFramePr>
            <a:graphicFrameLocks noChangeAspect="1"/>
          </p:cNvGraphicFramePr>
          <p:nvPr>
            <p:extLst>
              <p:ext uri="{D42A27DB-BD31-4B8C-83A1-F6EECF244321}">
                <p14:modId xmlns:p14="http://schemas.microsoft.com/office/powerpoint/2010/main" val="3173548248"/>
              </p:ext>
            </p:extLst>
          </p:nvPr>
        </p:nvGraphicFramePr>
        <p:xfrm>
          <a:off x="5308884" y="1069737"/>
          <a:ext cx="6941085" cy="5311194"/>
        </p:xfrm>
        <a:graphic>
          <a:graphicData uri="http://schemas.openxmlformats.org/presentationml/2006/ole">
            <mc:AlternateContent xmlns:mc="http://schemas.openxmlformats.org/markup-compatibility/2006">
              <mc:Choice xmlns:v="urn:schemas-microsoft-com:vml" Requires="v">
                <p:oleObj name="Graph" r:id="rId3" imgW="3920760" imgH="3000960" progId="Origin95.Graph">
                  <p:embed/>
                </p:oleObj>
              </mc:Choice>
              <mc:Fallback>
                <p:oleObj name="Graph" r:id="rId3" imgW="3920760" imgH="3000960" progId="Origin95.Graph">
                  <p:embed/>
                  <p:pic>
                    <p:nvPicPr>
                      <p:cNvPr id="3" name="Objeto 2">
                        <a:extLst>
                          <a:ext uri="{FF2B5EF4-FFF2-40B4-BE49-F238E27FC236}">
                            <a16:creationId xmlns:a16="http://schemas.microsoft.com/office/drawing/2014/main" id="{E865994A-974E-5B6C-4A1F-A681ADB76A87}"/>
                          </a:ext>
                        </a:extLst>
                      </p:cNvPr>
                      <p:cNvPicPr/>
                      <p:nvPr/>
                    </p:nvPicPr>
                    <p:blipFill>
                      <a:blip r:embed="rId4"/>
                      <a:stretch>
                        <a:fillRect/>
                      </a:stretch>
                    </p:blipFill>
                    <p:spPr>
                      <a:xfrm>
                        <a:off x="5308884" y="1069737"/>
                        <a:ext cx="6941085" cy="5311194"/>
                      </a:xfrm>
                      <a:prstGeom prst="rect">
                        <a:avLst/>
                      </a:prstGeom>
                    </p:spPr>
                  </p:pic>
                </p:oleObj>
              </mc:Fallback>
            </mc:AlternateContent>
          </a:graphicData>
        </a:graphic>
      </p:graphicFrame>
      <p:graphicFrame>
        <p:nvGraphicFramePr>
          <p:cNvPr id="3" name="Objeto 2">
            <a:extLst>
              <a:ext uri="{FF2B5EF4-FFF2-40B4-BE49-F238E27FC236}">
                <a16:creationId xmlns:a16="http://schemas.microsoft.com/office/drawing/2014/main" id="{8301583E-1B4A-6829-AAC9-47163D04CB8F}"/>
              </a:ext>
            </a:extLst>
          </p:cNvPr>
          <p:cNvGraphicFramePr>
            <a:graphicFrameLocks noChangeAspect="1"/>
          </p:cNvGraphicFramePr>
          <p:nvPr>
            <p:extLst>
              <p:ext uri="{D42A27DB-BD31-4B8C-83A1-F6EECF244321}">
                <p14:modId xmlns:p14="http://schemas.microsoft.com/office/powerpoint/2010/main" val="4217522679"/>
              </p:ext>
            </p:extLst>
          </p:nvPr>
        </p:nvGraphicFramePr>
        <p:xfrm>
          <a:off x="789882" y="1722240"/>
          <a:ext cx="4343177" cy="3323322"/>
        </p:xfrm>
        <a:graphic>
          <a:graphicData uri="http://schemas.openxmlformats.org/presentationml/2006/ole">
            <mc:AlternateContent xmlns:mc="http://schemas.openxmlformats.org/markup-compatibility/2006">
              <mc:Choice xmlns:v="urn:schemas-microsoft-com:vml" Requires="v">
                <p:oleObj name="Graph" r:id="rId5" imgW="3920760" imgH="3000960" progId="Origin95.Graph">
                  <p:embed/>
                </p:oleObj>
              </mc:Choice>
              <mc:Fallback>
                <p:oleObj name="Graph" r:id="rId5" imgW="3920760" imgH="3000960" progId="Origin95.Graph">
                  <p:embed/>
                  <p:pic>
                    <p:nvPicPr>
                      <p:cNvPr id="7" name="Objeto 6">
                        <a:extLst>
                          <a:ext uri="{FF2B5EF4-FFF2-40B4-BE49-F238E27FC236}">
                            <a16:creationId xmlns:a16="http://schemas.microsoft.com/office/drawing/2014/main" id="{0FB29C91-7DDF-6A32-0264-63E5AA126E96}"/>
                          </a:ext>
                        </a:extLst>
                      </p:cNvPr>
                      <p:cNvPicPr/>
                      <p:nvPr/>
                    </p:nvPicPr>
                    <p:blipFill>
                      <a:blip r:embed="rId6"/>
                      <a:stretch>
                        <a:fillRect/>
                      </a:stretch>
                    </p:blipFill>
                    <p:spPr>
                      <a:xfrm>
                        <a:off x="789882" y="1722240"/>
                        <a:ext cx="4343177" cy="3323322"/>
                      </a:xfrm>
                      <a:prstGeom prst="rect">
                        <a:avLst/>
                      </a:prstGeom>
                    </p:spPr>
                  </p:pic>
                </p:oleObj>
              </mc:Fallback>
            </mc:AlternateContent>
          </a:graphicData>
        </a:graphic>
      </p:graphicFrame>
      <p:graphicFrame>
        <p:nvGraphicFramePr>
          <p:cNvPr id="4" name="Google Shape;203;p23">
            <a:extLst>
              <a:ext uri="{FF2B5EF4-FFF2-40B4-BE49-F238E27FC236}">
                <a16:creationId xmlns:a16="http://schemas.microsoft.com/office/drawing/2014/main" id="{4B7728BA-6B7D-8793-6659-02D2DF8EDA80}"/>
              </a:ext>
            </a:extLst>
          </p:cNvPr>
          <p:cNvGraphicFramePr/>
          <p:nvPr>
            <p:extLst>
              <p:ext uri="{D42A27DB-BD31-4B8C-83A1-F6EECF244321}">
                <p14:modId xmlns:p14="http://schemas.microsoft.com/office/powerpoint/2010/main" val="2823588829"/>
              </p:ext>
            </p:extLst>
          </p:nvPr>
        </p:nvGraphicFramePr>
        <p:xfrm>
          <a:off x="965706" y="5302412"/>
          <a:ext cx="3101419" cy="1219250"/>
        </p:xfrm>
        <a:graphic>
          <a:graphicData uri="http://schemas.openxmlformats.org/drawingml/2006/table">
            <a:tbl>
              <a:tblPr firstRow="1" bandRow="1">
                <a:noFill/>
              </a:tblPr>
              <a:tblGrid>
                <a:gridCol w="2567115">
                  <a:extLst>
                    <a:ext uri="{9D8B030D-6E8A-4147-A177-3AD203B41FA5}">
                      <a16:colId xmlns:a16="http://schemas.microsoft.com/office/drawing/2014/main" val="20000"/>
                    </a:ext>
                  </a:extLst>
                </a:gridCol>
                <a:gridCol w="534304">
                  <a:extLst>
                    <a:ext uri="{9D8B030D-6E8A-4147-A177-3AD203B41FA5}">
                      <a16:colId xmlns:a16="http://schemas.microsoft.com/office/drawing/2014/main" val="20001"/>
                    </a:ext>
                  </a:extLst>
                </a:gridCol>
              </a:tblGrid>
              <a:tr h="190550">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dirty="0" err="1">
                          <a:solidFill>
                            <a:schemeClr val="dk1"/>
                          </a:solidFill>
                          <a:latin typeface="Bahnschrift" panose="020B0502040204020203" pitchFamily="34" charset="0"/>
                        </a:rPr>
                        <a:t>Electrolyte</a:t>
                      </a:r>
                      <a:r>
                        <a:rPr lang="es-ES" sz="1000" u="none" strike="noStrike" cap="none" dirty="0">
                          <a:solidFill>
                            <a:schemeClr val="dk1"/>
                          </a:solidFill>
                          <a:latin typeface="Bahnschrift" panose="020B0502040204020203" pitchFamily="34" charset="0"/>
                        </a:rPr>
                        <a:t> </a:t>
                      </a:r>
                      <a:r>
                        <a:rPr lang="es-ES" sz="1000" u="none" strike="noStrike" cap="none" dirty="0" err="1">
                          <a:solidFill>
                            <a:schemeClr val="dk1"/>
                          </a:solidFill>
                          <a:latin typeface="Bahnschrift" panose="020B0502040204020203" pitchFamily="34" charset="0"/>
                        </a:rPr>
                        <a:t>composition</a:t>
                      </a:r>
                      <a:endParaRPr sz="1000" u="none" strike="noStrike" cap="none" dirty="0">
                        <a:solidFill>
                          <a:schemeClr val="dk1"/>
                        </a:solidFill>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dirty="0">
                          <a:solidFill>
                            <a:schemeClr val="dk1"/>
                          </a:solidFill>
                          <a:latin typeface="Bahnschrift" panose="020B0502040204020203" pitchFamily="34" charset="0"/>
                        </a:rPr>
                        <a:t>pH</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0"/>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NaOH 0.1 M</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a:latin typeface="Bahnschrift" panose="020B0502040204020203" pitchFamily="34" charset="0"/>
                        </a:rPr>
                        <a:t>13</a:t>
                      </a:r>
                      <a:endParaRPr sz="1400" u="none" strike="noStrike" cap="none">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1"/>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NaOH 0.01 M + NaClO</a:t>
                      </a:r>
                      <a:r>
                        <a:rPr lang="es-ES" sz="1000" u="none" strike="noStrike" cap="none" baseline="-25000" dirty="0">
                          <a:latin typeface="Bahnschrift" panose="020B0502040204020203" pitchFamily="34" charset="0"/>
                        </a:rPr>
                        <a:t>4</a:t>
                      </a:r>
                      <a:r>
                        <a:rPr lang="es-ES" sz="1000" u="none" strike="noStrike" cap="none" dirty="0">
                          <a:latin typeface="Bahnschrift" panose="020B0502040204020203" pitchFamily="34" charset="0"/>
                        </a:rPr>
                        <a:t> 0.09 M</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a:latin typeface="Bahnschrift" panose="020B0502040204020203" pitchFamily="34" charset="0"/>
                        </a:rPr>
                        <a:t>12.30</a:t>
                      </a:r>
                      <a:endParaRPr sz="1400" u="none" strike="noStrike" cap="none">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2"/>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NaOH 0.001 M + NaClO</a:t>
                      </a:r>
                      <a:r>
                        <a:rPr lang="es-ES" sz="1000" u="none" strike="noStrike" cap="none" baseline="-25000" dirty="0">
                          <a:latin typeface="Bahnschrift" panose="020B0502040204020203" pitchFamily="34" charset="0"/>
                        </a:rPr>
                        <a:t>4</a:t>
                      </a:r>
                      <a:r>
                        <a:rPr lang="es-ES" sz="1000" u="none" strike="noStrike" cap="none" dirty="0">
                          <a:latin typeface="Bahnschrift" panose="020B0502040204020203" pitchFamily="34" charset="0"/>
                        </a:rPr>
                        <a:t> 0.099 M</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11.20</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3"/>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b="0" i="0" u="none" strike="noStrike" cap="none" dirty="0">
                          <a:solidFill>
                            <a:schemeClr val="dk1"/>
                          </a:solidFill>
                          <a:latin typeface="Bahnschrift" panose="020B0502040204020203" pitchFamily="34" charset="0"/>
                          <a:cs typeface="Arial"/>
                          <a:sym typeface="Arial"/>
                        </a:rPr>
                        <a:t>NaH</a:t>
                      </a:r>
                      <a:r>
                        <a:rPr lang="es-ES" sz="1000" b="0" i="0" u="none" strike="noStrike" cap="none" baseline="-25000" dirty="0">
                          <a:solidFill>
                            <a:schemeClr val="dk1"/>
                          </a:solidFill>
                          <a:latin typeface="Bahnschrift" panose="020B0502040204020203" pitchFamily="34" charset="0"/>
                          <a:cs typeface="Arial"/>
                          <a:sym typeface="Arial"/>
                        </a:rPr>
                        <a:t>2</a:t>
                      </a:r>
                      <a:r>
                        <a:rPr lang="es-ES" sz="1000" b="0" i="0" u="none" strike="noStrike" cap="none" dirty="0">
                          <a:solidFill>
                            <a:schemeClr val="dk1"/>
                          </a:solidFill>
                          <a:latin typeface="Bahnschrift" panose="020B0502040204020203" pitchFamily="34" charset="0"/>
                          <a:cs typeface="Arial"/>
                          <a:sym typeface="Arial"/>
                        </a:rPr>
                        <a:t>PO</a:t>
                      </a:r>
                      <a:r>
                        <a:rPr lang="es-ES" sz="1000" b="0" i="0" u="none" strike="noStrike" cap="none" baseline="-25000" dirty="0">
                          <a:solidFill>
                            <a:schemeClr val="dk1"/>
                          </a:solidFill>
                          <a:latin typeface="Bahnschrift" panose="020B0502040204020203" pitchFamily="34" charset="0"/>
                          <a:cs typeface="Arial"/>
                          <a:sym typeface="Arial"/>
                        </a:rPr>
                        <a:t>4</a:t>
                      </a:r>
                      <a:r>
                        <a:rPr lang="es-ES" sz="1000" b="0" i="0" u="none" strike="noStrike" cap="none" dirty="0">
                          <a:solidFill>
                            <a:schemeClr val="dk1"/>
                          </a:solidFill>
                          <a:latin typeface="Bahnschrift" panose="020B0502040204020203" pitchFamily="34" charset="0"/>
                          <a:cs typeface="Arial"/>
                          <a:sym typeface="Arial"/>
                        </a:rPr>
                        <a:t> 0.0086 M + Na</a:t>
                      </a:r>
                      <a:r>
                        <a:rPr lang="es-ES" sz="1000" b="0" i="0" u="none" strike="noStrike" cap="none" baseline="-25000" dirty="0">
                          <a:solidFill>
                            <a:schemeClr val="dk1"/>
                          </a:solidFill>
                          <a:latin typeface="Bahnschrift" panose="020B0502040204020203" pitchFamily="34" charset="0"/>
                          <a:cs typeface="Arial"/>
                          <a:sym typeface="Arial"/>
                        </a:rPr>
                        <a:t>2</a:t>
                      </a:r>
                      <a:r>
                        <a:rPr lang="es-ES" sz="1000" b="0" i="0" u="none" strike="noStrike" cap="none" dirty="0">
                          <a:solidFill>
                            <a:schemeClr val="dk1"/>
                          </a:solidFill>
                          <a:latin typeface="Bahnschrift" panose="020B0502040204020203" pitchFamily="34" charset="0"/>
                          <a:cs typeface="Arial"/>
                          <a:sym typeface="Arial"/>
                        </a:rPr>
                        <a:t>HPO</a:t>
                      </a:r>
                      <a:r>
                        <a:rPr lang="es-ES" sz="1000" b="0" i="0" u="none" strike="noStrike" cap="none" baseline="-25000" dirty="0">
                          <a:solidFill>
                            <a:schemeClr val="dk1"/>
                          </a:solidFill>
                          <a:latin typeface="Bahnschrift" panose="020B0502040204020203" pitchFamily="34" charset="0"/>
                          <a:cs typeface="Arial"/>
                          <a:sym typeface="Arial"/>
                        </a:rPr>
                        <a:t>4</a:t>
                      </a:r>
                      <a:r>
                        <a:rPr lang="es-ES" sz="1000" b="0" i="0" u="none" strike="noStrike" cap="none" dirty="0">
                          <a:solidFill>
                            <a:schemeClr val="dk1"/>
                          </a:solidFill>
                          <a:latin typeface="Bahnschrift" panose="020B0502040204020203" pitchFamily="34" charset="0"/>
                          <a:cs typeface="Arial"/>
                          <a:sym typeface="Arial"/>
                        </a:rPr>
                        <a:t> 0.03 M</a:t>
                      </a:r>
                      <a:endParaRPr sz="1000" b="0" i="0" u="none" strike="noStrike" cap="none" dirty="0">
                        <a:solidFill>
                          <a:schemeClr val="dk1"/>
                        </a:solidFill>
                        <a:latin typeface="Bahnschrift" panose="020B0502040204020203" pitchFamily="34" charset="0"/>
                        <a:cs typeface="Arial"/>
                        <a:sym typeface="Arial"/>
                      </a:endParaRPr>
                    </a:p>
                  </a:txBody>
                  <a:tcPr marL="91450" marR="91450" marT="45725" marB="45725">
                    <a:lnL w="9525" cap="flat" cmpd="sng">
                      <a:solidFill>
                        <a:srgbClr val="000000">
                          <a:alpha val="0"/>
                        </a:srgbClr>
                      </a:solidFill>
                      <a:prstDash val="solid"/>
                      <a:round/>
                      <a:headEnd type="none" w="sm" len="sm"/>
                      <a:tailEnd type="none" w="sm" len="sm"/>
                    </a:lnL>
                    <a:lnR w="9525" cap="flat" cmpd="sng" algn="ctr">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b="0" i="0" u="none" strike="noStrike" cap="none" dirty="0">
                          <a:solidFill>
                            <a:schemeClr val="dk1"/>
                          </a:solidFill>
                          <a:latin typeface="Bahnschrift" panose="020B0502040204020203" pitchFamily="34" charset="0"/>
                          <a:cs typeface="Arial"/>
                          <a:sym typeface="Arial"/>
                        </a:rPr>
                        <a:t>7.40</a:t>
                      </a:r>
                      <a:endParaRPr sz="1000" b="0" i="0" u="none" strike="noStrike" cap="none" dirty="0">
                        <a:solidFill>
                          <a:schemeClr val="dk1"/>
                        </a:solidFill>
                        <a:latin typeface="Bahnschrift" panose="020B0502040204020203" pitchFamily="34" charset="0"/>
                        <a:cs typeface="Arial"/>
                        <a:sym typeface="Arial"/>
                      </a:endParaRPr>
                    </a:p>
                  </a:txBody>
                  <a:tcPr marL="91450" marR="91450" marT="45725" marB="45725">
                    <a:lnL w="9525" cap="flat" cmpd="sng" algn="ctr">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3953930518"/>
                  </a:ext>
                </a:extLst>
              </a:tr>
            </a:tbl>
          </a:graphicData>
        </a:graphic>
      </p:graphicFrame>
      <p:sp>
        <p:nvSpPr>
          <p:cNvPr id="6" name="CuadroTexto 5">
            <a:extLst>
              <a:ext uri="{FF2B5EF4-FFF2-40B4-BE49-F238E27FC236}">
                <a16:creationId xmlns:a16="http://schemas.microsoft.com/office/drawing/2014/main" id="{E1A792F5-A178-9F94-486B-C203E563DB5B}"/>
              </a:ext>
            </a:extLst>
          </p:cNvPr>
          <p:cNvSpPr txBox="1"/>
          <p:nvPr/>
        </p:nvSpPr>
        <p:spPr>
          <a:xfrm>
            <a:off x="11545824" y="6249810"/>
            <a:ext cx="524719" cy="523220"/>
          </a:xfrm>
          <a:prstGeom prst="rect">
            <a:avLst/>
          </a:prstGeom>
          <a:noFill/>
        </p:spPr>
        <p:txBody>
          <a:bodyPr wrap="square">
            <a:spAutoFit/>
          </a:bodyPr>
          <a:lstStyle/>
          <a:p>
            <a:pPr algn="just"/>
            <a:r>
              <a:rPr lang="es-ES" sz="2800" b="1" dirty="0">
                <a:latin typeface="Bahnschrift" panose="020B0502040204020203" pitchFamily="34" charset="0"/>
              </a:rPr>
              <a:t>10</a:t>
            </a:r>
            <a:endParaRPr lang="es-ES" sz="2800" dirty="0">
              <a:latin typeface="Bahnschrift" panose="020B0502040204020203" pitchFamily="34" charset="0"/>
            </a:endParaRPr>
          </a:p>
        </p:txBody>
      </p:sp>
    </p:spTree>
    <p:extLst>
      <p:ext uri="{BB962C8B-B14F-4D97-AF65-F5344CB8AC3E}">
        <p14:creationId xmlns:p14="http://schemas.microsoft.com/office/powerpoint/2010/main" val="42778525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4FD92D62-8C8F-BA79-CA28-2EBDCF4D4E51}"/>
              </a:ext>
            </a:extLst>
          </p:cNvPr>
          <p:cNvSpPr/>
          <p:nvPr/>
        </p:nvSpPr>
        <p:spPr>
          <a:xfrm>
            <a:off x="4337213" y="5302955"/>
            <a:ext cx="3568961" cy="1258690"/>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Rectángulo 37">
            <a:extLst>
              <a:ext uri="{FF2B5EF4-FFF2-40B4-BE49-F238E27FC236}">
                <a16:creationId xmlns:a16="http://schemas.microsoft.com/office/drawing/2014/main" id="{5BB88932-4226-4F04-8F70-DE4E056D3058}"/>
              </a:ext>
            </a:extLst>
          </p:cNvPr>
          <p:cNvSpPr/>
          <p:nvPr/>
        </p:nvSpPr>
        <p:spPr>
          <a:xfrm>
            <a:off x="123645" y="1909605"/>
            <a:ext cx="3931154" cy="3166545"/>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30">
            <a:extLst>
              <a:ext uri="{FF2B5EF4-FFF2-40B4-BE49-F238E27FC236}">
                <a16:creationId xmlns:a16="http://schemas.microsoft.com/office/drawing/2014/main" id="{8552971D-336A-4F38-B4D4-335C9572A9D8}"/>
              </a:ext>
            </a:extLst>
          </p:cNvPr>
          <p:cNvSpPr/>
          <p:nvPr/>
        </p:nvSpPr>
        <p:spPr>
          <a:xfrm>
            <a:off x="0" y="-240143"/>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3205163" y="64693"/>
            <a:ext cx="5886448"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Resultados preliminares</a:t>
            </a:r>
          </a:p>
        </p:txBody>
      </p:sp>
      <p:sp>
        <p:nvSpPr>
          <p:cNvPr id="24" name="CuadroTexto 23">
            <a:extLst>
              <a:ext uri="{FF2B5EF4-FFF2-40B4-BE49-F238E27FC236}">
                <a16:creationId xmlns:a16="http://schemas.microsoft.com/office/drawing/2014/main" id="{E91CCF3D-0FC7-4E3E-B558-F0BDEBCB92E6}"/>
              </a:ext>
            </a:extLst>
          </p:cNvPr>
          <p:cNvSpPr txBox="1"/>
          <p:nvPr/>
        </p:nvSpPr>
        <p:spPr>
          <a:xfrm>
            <a:off x="635709" y="1159580"/>
            <a:ext cx="4862883" cy="523220"/>
          </a:xfrm>
          <a:prstGeom prst="rect">
            <a:avLst/>
          </a:prstGeom>
          <a:noFill/>
        </p:spPr>
        <p:txBody>
          <a:bodyPr wrap="square">
            <a:spAutoFit/>
          </a:bodyPr>
          <a:lstStyle/>
          <a:p>
            <a:r>
              <a:rPr lang="es-ES" sz="2800" b="1" dirty="0">
                <a:solidFill>
                  <a:srgbClr val="E7F1F7"/>
                </a:solidFill>
                <a:latin typeface="Bahnschrift" panose="020B0502040204020203" pitchFamily="34" charset="0"/>
              </a:rPr>
              <a:t>Oxidación del HMF</a:t>
            </a:r>
          </a:p>
        </p:txBody>
      </p:sp>
      <p:graphicFrame>
        <p:nvGraphicFramePr>
          <p:cNvPr id="3" name="Objeto 2">
            <a:extLst>
              <a:ext uri="{FF2B5EF4-FFF2-40B4-BE49-F238E27FC236}">
                <a16:creationId xmlns:a16="http://schemas.microsoft.com/office/drawing/2014/main" id="{8301583E-1B4A-6829-AAC9-47163D04CB8F}"/>
              </a:ext>
            </a:extLst>
          </p:cNvPr>
          <p:cNvGraphicFramePr>
            <a:graphicFrameLocks noChangeAspect="1"/>
          </p:cNvGraphicFramePr>
          <p:nvPr>
            <p:extLst>
              <p:ext uri="{D42A27DB-BD31-4B8C-83A1-F6EECF244321}">
                <p14:modId xmlns:p14="http://schemas.microsoft.com/office/powerpoint/2010/main" val="3989167725"/>
              </p:ext>
            </p:extLst>
          </p:nvPr>
        </p:nvGraphicFramePr>
        <p:xfrm>
          <a:off x="123645" y="1870214"/>
          <a:ext cx="4138289" cy="3166545"/>
        </p:xfrm>
        <a:graphic>
          <a:graphicData uri="http://schemas.openxmlformats.org/presentationml/2006/ole">
            <mc:AlternateContent xmlns:mc="http://schemas.openxmlformats.org/markup-compatibility/2006">
              <mc:Choice xmlns:v="urn:schemas-microsoft-com:vml" Requires="v">
                <p:oleObj name="Graph" r:id="rId3" imgW="3920760" imgH="3000960" progId="Origin95.Graph">
                  <p:embed/>
                </p:oleObj>
              </mc:Choice>
              <mc:Fallback>
                <p:oleObj name="Graph" r:id="rId3" imgW="3920760" imgH="3000960" progId="Origin95.Graph">
                  <p:embed/>
                  <p:pic>
                    <p:nvPicPr>
                      <p:cNvPr id="3" name="Objeto 2">
                        <a:extLst>
                          <a:ext uri="{FF2B5EF4-FFF2-40B4-BE49-F238E27FC236}">
                            <a16:creationId xmlns:a16="http://schemas.microsoft.com/office/drawing/2014/main" id="{8301583E-1B4A-6829-AAC9-47163D04CB8F}"/>
                          </a:ext>
                        </a:extLst>
                      </p:cNvPr>
                      <p:cNvPicPr/>
                      <p:nvPr/>
                    </p:nvPicPr>
                    <p:blipFill>
                      <a:blip r:embed="rId4"/>
                      <a:stretch>
                        <a:fillRect/>
                      </a:stretch>
                    </p:blipFill>
                    <p:spPr>
                      <a:xfrm>
                        <a:off x="123645" y="1870214"/>
                        <a:ext cx="4138289" cy="3166545"/>
                      </a:xfrm>
                      <a:prstGeom prst="rect">
                        <a:avLst/>
                      </a:prstGeom>
                    </p:spPr>
                  </p:pic>
                </p:oleObj>
              </mc:Fallback>
            </mc:AlternateContent>
          </a:graphicData>
        </a:graphic>
      </p:graphicFrame>
      <p:graphicFrame>
        <p:nvGraphicFramePr>
          <p:cNvPr id="4" name="Google Shape;203;p23">
            <a:extLst>
              <a:ext uri="{FF2B5EF4-FFF2-40B4-BE49-F238E27FC236}">
                <a16:creationId xmlns:a16="http://schemas.microsoft.com/office/drawing/2014/main" id="{4B7728BA-6B7D-8793-6659-02D2DF8EDA80}"/>
              </a:ext>
            </a:extLst>
          </p:cNvPr>
          <p:cNvGraphicFramePr/>
          <p:nvPr>
            <p:extLst>
              <p:ext uri="{D42A27DB-BD31-4B8C-83A1-F6EECF244321}">
                <p14:modId xmlns:p14="http://schemas.microsoft.com/office/powerpoint/2010/main" val="2435587853"/>
              </p:ext>
            </p:extLst>
          </p:nvPr>
        </p:nvGraphicFramePr>
        <p:xfrm>
          <a:off x="4545290" y="5302955"/>
          <a:ext cx="3101419" cy="1219250"/>
        </p:xfrm>
        <a:graphic>
          <a:graphicData uri="http://schemas.openxmlformats.org/drawingml/2006/table">
            <a:tbl>
              <a:tblPr firstRow="1" bandRow="1">
                <a:noFill/>
              </a:tblPr>
              <a:tblGrid>
                <a:gridCol w="2567115">
                  <a:extLst>
                    <a:ext uri="{9D8B030D-6E8A-4147-A177-3AD203B41FA5}">
                      <a16:colId xmlns:a16="http://schemas.microsoft.com/office/drawing/2014/main" val="20000"/>
                    </a:ext>
                  </a:extLst>
                </a:gridCol>
                <a:gridCol w="534304">
                  <a:extLst>
                    <a:ext uri="{9D8B030D-6E8A-4147-A177-3AD203B41FA5}">
                      <a16:colId xmlns:a16="http://schemas.microsoft.com/office/drawing/2014/main" val="20001"/>
                    </a:ext>
                  </a:extLst>
                </a:gridCol>
              </a:tblGrid>
              <a:tr h="190550">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dirty="0" err="1">
                          <a:solidFill>
                            <a:schemeClr val="dk1"/>
                          </a:solidFill>
                          <a:latin typeface="Bahnschrift" panose="020B0502040204020203" pitchFamily="34" charset="0"/>
                        </a:rPr>
                        <a:t>Electrolyte</a:t>
                      </a:r>
                      <a:r>
                        <a:rPr lang="es-ES" sz="1000" u="none" strike="noStrike" cap="none" dirty="0">
                          <a:solidFill>
                            <a:schemeClr val="dk1"/>
                          </a:solidFill>
                          <a:latin typeface="Bahnschrift" panose="020B0502040204020203" pitchFamily="34" charset="0"/>
                        </a:rPr>
                        <a:t> </a:t>
                      </a:r>
                      <a:r>
                        <a:rPr lang="es-ES" sz="1000" u="none" strike="noStrike" cap="none" dirty="0" err="1">
                          <a:solidFill>
                            <a:schemeClr val="dk1"/>
                          </a:solidFill>
                          <a:latin typeface="Bahnschrift" panose="020B0502040204020203" pitchFamily="34" charset="0"/>
                        </a:rPr>
                        <a:t>composition</a:t>
                      </a:r>
                      <a:endParaRPr sz="1000" u="none" strike="noStrike" cap="none" dirty="0">
                        <a:solidFill>
                          <a:schemeClr val="dk1"/>
                        </a:solidFill>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dirty="0">
                          <a:solidFill>
                            <a:schemeClr val="dk1"/>
                          </a:solidFill>
                          <a:latin typeface="Bahnschrift" panose="020B0502040204020203" pitchFamily="34" charset="0"/>
                        </a:rPr>
                        <a:t>pH</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0"/>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NaOH 0.1 M</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a:latin typeface="Bahnschrift" panose="020B0502040204020203" pitchFamily="34" charset="0"/>
                        </a:rPr>
                        <a:t>13</a:t>
                      </a:r>
                      <a:endParaRPr sz="1400" u="none" strike="noStrike" cap="none">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1"/>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NaOH 0.01 M + NaClO</a:t>
                      </a:r>
                      <a:r>
                        <a:rPr lang="es-ES" sz="1000" u="none" strike="noStrike" cap="none" baseline="-25000" dirty="0">
                          <a:latin typeface="Bahnschrift" panose="020B0502040204020203" pitchFamily="34" charset="0"/>
                        </a:rPr>
                        <a:t>4</a:t>
                      </a:r>
                      <a:r>
                        <a:rPr lang="es-ES" sz="1000" u="none" strike="noStrike" cap="none" dirty="0">
                          <a:latin typeface="Bahnschrift" panose="020B0502040204020203" pitchFamily="34" charset="0"/>
                        </a:rPr>
                        <a:t> 0.09 M</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a:latin typeface="Bahnschrift" panose="020B0502040204020203" pitchFamily="34" charset="0"/>
                        </a:rPr>
                        <a:t>12.30</a:t>
                      </a:r>
                      <a:endParaRPr sz="1400" u="none" strike="noStrike" cap="none">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2"/>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NaOH 0.001 M + NaClO</a:t>
                      </a:r>
                      <a:r>
                        <a:rPr lang="es-ES" sz="1000" u="none" strike="noStrike" cap="none" baseline="-25000" dirty="0">
                          <a:latin typeface="Bahnschrift" panose="020B0502040204020203" pitchFamily="34" charset="0"/>
                        </a:rPr>
                        <a:t>4</a:t>
                      </a:r>
                      <a:r>
                        <a:rPr lang="es-ES" sz="1000" u="none" strike="noStrike" cap="none" dirty="0">
                          <a:latin typeface="Bahnschrift" panose="020B0502040204020203" pitchFamily="34" charset="0"/>
                        </a:rPr>
                        <a:t> 0.099 M</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u="none" strike="noStrike" cap="none" dirty="0">
                          <a:latin typeface="Bahnschrift" panose="020B0502040204020203" pitchFamily="34" charset="0"/>
                        </a:rPr>
                        <a:t>11.20</a:t>
                      </a:r>
                      <a:endParaRPr sz="1400" u="none" strike="noStrike" cap="none" dirty="0">
                        <a:latin typeface="Bahnschrift" panose="020B0502040204020203" pitchFamily="34" charset="0"/>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10003"/>
                  </a:ext>
                </a:extLst>
              </a:tr>
              <a:tr h="190550">
                <a:tc>
                  <a:txBody>
                    <a:bodyPr/>
                    <a:lstStyle/>
                    <a:p>
                      <a:pPr marL="0" marR="0" lvl="0" indent="0" algn="l" rtl="0">
                        <a:lnSpc>
                          <a:spcPct val="100000"/>
                        </a:lnSpc>
                        <a:spcBef>
                          <a:spcPts val="0"/>
                        </a:spcBef>
                        <a:spcAft>
                          <a:spcPts val="0"/>
                        </a:spcAft>
                        <a:buClr>
                          <a:srgbClr val="000000"/>
                        </a:buClr>
                        <a:buSzPts val="1000"/>
                        <a:buFont typeface="Arial"/>
                        <a:buNone/>
                      </a:pPr>
                      <a:r>
                        <a:rPr lang="es-ES" sz="1000" b="0" i="0" u="none" strike="noStrike" cap="none" dirty="0">
                          <a:solidFill>
                            <a:schemeClr val="dk1"/>
                          </a:solidFill>
                          <a:latin typeface="Bahnschrift" panose="020B0502040204020203" pitchFamily="34" charset="0"/>
                          <a:cs typeface="Arial"/>
                          <a:sym typeface="Arial"/>
                        </a:rPr>
                        <a:t>NaH</a:t>
                      </a:r>
                      <a:r>
                        <a:rPr lang="es-ES" sz="1000" b="0" i="0" u="none" strike="noStrike" cap="none" baseline="-25000" dirty="0">
                          <a:solidFill>
                            <a:schemeClr val="dk1"/>
                          </a:solidFill>
                          <a:latin typeface="Bahnschrift" panose="020B0502040204020203" pitchFamily="34" charset="0"/>
                          <a:cs typeface="Arial"/>
                          <a:sym typeface="Arial"/>
                        </a:rPr>
                        <a:t>2</a:t>
                      </a:r>
                      <a:r>
                        <a:rPr lang="es-ES" sz="1000" b="0" i="0" u="none" strike="noStrike" cap="none" dirty="0">
                          <a:solidFill>
                            <a:schemeClr val="dk1"/>
                          </a:solidFill>
                          <a:latin typeface="Bahnschrift" panose="020B0502040204020203" pitchFamily="34" charset="0"/>
                          <a:cs typeface="Arial"/>
                          <a:sym typeface="Arial"/>
                        </a:rPr>
                        <a:t>PO</a:t>
                      </a:r>
                      <a:r>
                        <a:rPr lang="es-ES" sz="1000" b="0" i="0" u="none" strike="noStrike" cap="none" baseline="-25000" dirty="0">
                          <a:solidFill>
                            <a:schemeClr val="dk1"/>
                          </a:solidFill>
                          <a:latin typeface="Bahnschrift" panose="020B0502040204020203" pitchFamily="34" charset="0"/>
                          <a:cs typeface="Arial"/>
                          <a:sym typeface="Arial"/>
                        </a:rPr>
                        <a:t>4</a:t>
                      </a:r>
                      <a:r>
                        <a:rPr lang="es-ES" sz="1000" b="0" i="0" u="none" strike="noStrike" cap="none" dirty="0">
                          <a:solidFill>
                            <a:schemeClr val="dk1"/>
                          </a:solidFill>
                          <a:latin typeface="Bahnschrift" panose="020B0502040204020203" pitchFamily="34" charset="0"/>
                          <a:cs typeface="Arial"/>
                          <a:sym typeface="Arial"/>
                        </a:rPr>
                        <a:t> 0.0086 M + Na</a:t>
                      </a:r>
                      <a:r>
                        <a:rPr lang="es-ES" sz="1000" b="0" i="0" u="none" strike="noStrike" cap="none" baseline="-25000" dirty="0">
                          <a:solidFill>
                            <a:schemeClr val="dk1"/>
                          </a:solidFill>
                          <a:latin typeface="Bahnschrift" panose="020B0502040204020203" pitchFamily="34" charset="0"/>
                          <a:cs typeface="Arial"/>
                          <a:sym typeface="Arial"/>
                        </a:rPr>
                        <a:t>2</a:t>
                      </a:r>
                      <a:r>
                        <a:rPr lang="es-ES" sz="1000" b="0" i="0" u="none" strike="noStrike" cap="none" dirty="0">
                          <a:solidFill>
                            <a:schemeClr val="dk1"/>
                          </a:solidFill>
                          <a:latin typeface="Bahnschrift" panose="020B0502040204020203" pitchFamily="34" charset="0"/>
                          <a:cs typeface="Arial"/>
                          <a:sym typeface="Arial"/>
                        </a:rPr>
                        <a:t>HPO</a:t>
                      </a:r>
                      <a:r>
                        <a:rPr lang="es-ES" sz="1000" b="0" i="0" u="none" strike="noStrike" cap="none" baseline="-25000" dirty="0">
                          <a:solidFill>
                            <a:schemeClr val="dk1"/>
                          </a:solidFill>
                          <a:latin typeface="Bahnschrift" panose="020B0502040204020203" pitchFamily="34" charset="0"/>
                          <a:cs typeface="Arial"/>
                          <a:sym typeface="Arial"/>
                        </a:rPr>
                        <a:t>4</a:t>
                      </a:r>
                      <a:r>
                        <a:rPr lang="es-ES" sz="1000" b="0" i="0" u="none" strike="noStrike" cap="none" dirty="0">
                          <a:solidFill>
                            <a:schemeClr val="dk1"/>
                          </a:solidFill>
                          <a:latin typeface="Bahnschrift" panose="020B0502040204020203" pitchFamily="34" charset="0"/>
                          <a:cs typeface="Arial"/>
                          <a:sym typeface="Arial"/>
                        </a:rPr>
                        <a:t> 0.03 M</a:t>
                      </a:r>
                      <a:endParaRPr sz="1000" b="0" i="0" u="none" strike="noStrike" cap="none" dirty="0">
                        <a:solidFill>
                          <a:schemeClr val="dk1"/>
                        </a:solidFill>
                        <a:latin typeface="Bahnschrift" panose="020B0502040204020203" pitchFamily="34" charset="0"/>
                        <a:cs typeface="Arial"/>
                        <a:sym typeface="Arial"/>
                      </a:endParaRPr>
                    </a:p>
                  </a:txBody>
                  <a:tcPr marL="91450" marR="91450" marT="45725" marB="45725">
                    <a:lnL w="9525" cap="flat" cmpd="sng">
                      <a:solidFill>
                        <a:srgbClr val="000000">
                          <a:alpha val="0"/>
                        </a:srgbClr>
                      </a:solidFill>
                      <a:prstDash val="solid"/>
                      <a:round/>
                      <a:headEnd type="none" w="sm" len="sm"/>
                      <a:tailEnd type="none" w="sm" len="sm"/>
                    </a:lnL>
                    <a:lnR w="9525" cap="flat" cmpd="sng" algn="ctr">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s-ES" sz="1000" b="0" i="0" u="none" strike="noStrike" cap="none" dirty="0">
                          <a:solidFill>
                            <a:schemeClr val="dk1"/>
                          </a:solidFill>
                          <a:latin typeface="Bahnschrift" panose="020B0502040204020203" pitchFamily="34" charset="0"/>
                          <a:cs typeface="Arial"/>
                          <a:sym typeface="Arial"/>
                        </a:rPr>
                        <a:t>7.40</a:t>
                      </a:r>
                      <a:endParaRPr sz="1000" b="0" i="0" u="none" strike="noStrike" cap="none" dirty="0">
                        <a:solidFill>
                          <a:schemeClr val="dk1"/>
                        </a:solidFill>
                        <a:latin typeface="Bahnschrift" panose="020B0502040204020203" pitchFamily="34" charset="0"/>
                        <a:cs typeface="Arial"/>
                        <a:sym typeface="Arial"/>
                      </a:endParaRPr>
                    </a:p>
                  </a:txBody>
                  <a:tcPr marL="91450" marR="91450" marT="45725" marB="45725">
                    <a:lnL w="9525" cap="flat" cmpd="sng" algn="ctr">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0000">
                        <a:alpha val="0"/>
                      </a:srgbClr>
                    </a:solidFill>
                  </a:tcPr>
                </a:tc>
                <a:extLst>
                  <a:ext uri="{0D108BD9-81ED-4DB2-BD59-A6C34878D82A}">
                    <a16:rowId xmlns:a16="http://schemas.microsoft.com/office/drawing/2014/main" val="3953930518"/>
                  </a:ext>
                </a:extLst>
              </a:tr>
            </a:tbl>
          </a:graphicData>
        </a:graphic>
      </p:graphicFrame>
      <p:sp>
        <p:nvSpPr>
          <p:cNvPr id="6" name="Rectángulo 5">
            <a:extLst>
              <a:ext uri="{FF2B5EF4-FFF2-40B4-BE49-F238E27FC236}">
                <a16:creationId xmlns:a16="http://schemas.microsoft.com/office/drawing/2014/main" id="{718B0792-8927-309C-88EF-6E9DA4CF00CB}"/>
              </a:ext>
            </a:extLst>
          </p:cNvPr>
          <p:cNvSpPr/>
          <p:nvPr/>
        </p:nvSpPr>
        <p:spPr>
          <a:xfrm>
            <a:off x="4067125" y="1909605"/>
            <a:ext cx="4070078" cy="3166545"/>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Rectángulo 6">
            <a:extLst>
              <a:ext uri="{FF2B5EF4-FFF2-40B4-BE49-F238E27FC236}">
                <a16:creationId xmlns:a16="http://schemas.microsoft.com/office/drawing/2014/main" id="{363F6904-B4B7-63A8-8C2D-72583582027E}"/>
              </a:ext>
            </a:extLst>
          </p:cNvPr>
          <p:cNvSpPr/>
          <p:nvPr/>
        </p:nvSpPr>
        <p:spPr>
          <a:xfrm>
            <a:off x="8104949" y="1909605"/>
            <a:ext cx="3931152" cy="3166545"/>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aphicFrame>
        <p:nvGraphicFramePr>
          <p:cNvPr id="8" name="Objeto 7">
            <a:extLst>
              <a:ext uri="{FF2B5EF4-FFF2-40B4-BE49-F238E27FC236}">
                <a16:creationId xmlns:a16="http://schemas.microsoft.com/office/drawing/2014/main" id="{45A7C255-49B1-6A98-2CBB-F376927E611B}"/>
              </a:ext>
            </a:extLst>
          </p:cNvPr>
          <p:cNvGraphicFramePr>
            <a:graphicFrameLocks noChangeAspect="1"/>
          </p:cNvGraphicFramePr>
          <p:nvPr>
            <p:extLst>
              <p:ext uri="{D42A27DB-BD31-4B8C-83A1-F6EECF244321}">
                <p14:modId xmlns:p14="http://schemas.microsoft.com/office/powerpoint/2010/main" val="1862521540"/>
              </p:ext>
            </p:extLst>
          </p:nvPr>
        </p:nvGraphicFramePr>
        <p:xfrm>
          <a:off x="4119307" y="1909605"/>
          <a:ext cx="4138289" cy="3166545"/>
        </p:xfrm>
        <a:graphic>
          <a:graphicData uri="http://schemas.openxmlformats.org/presentationml/2006/ole">
            <mc:AlternateContent xmlns:mc="http://schemas.openxmlformats.org/markup-compatibility/2006">
              <mc:Choice xmlns:v="urn:schemas-microsoft-com:vml" Requires="v">
                <p:oleObj name="Graph" r:id="rId5" imgW="3920760" imgH="3000960" progId="Origin95.Graph">
                  <p:embed/>
                </p:oleObj>
              </mc:Choice>
              <mc:Fallback>
                <p:oleObj name="Graph" r:id="rId5" imgW="3920760" imgH="3000960" progId="Origin95.Graph">
                  <p:embed/>
                  <p:pic>
                    <p:nvPicPr>
                      <p:cNvPr id="3" name="Objeto 2">
                        <a:extLst>
                          <a:ext uri="{FF2B5EF4-FFF2-40B4-BE49-F238E27FC236}">
                            <a16:creationId xmlns:a16="http://schemas.microsoft.com/office/drawing/2014/main" id="{4BF7DCB9-1C02-BB8C-0512-3601A9A6BB4E}"/>
                          </a:ext>
                        </a:extLst>
                      </p:cNvPr>
                      <p:cNvPicPr/>
                      <p:nvPr/>
                    </p:nvPicPr>
                    <p:blipFill>
                      <a:blip r:embed="rId6"/>
                      <a:stretch>
                        <a:fillRect/>
                      </a:stretch>
                    </p:blipFill>
                    <p:spPr>
                      <a:xfrm>
                        <a:off x="4119307" y="1909605"/>
                        <a:ext cx="4138289" cy="3166545"/>
                      </a:xfrm>
                      <a:prstGeom prst="rect">
                        <a:avLst/>
                      </a:prstGeom>
                    </p:spPr>
                  </p:pic>
                </p:oleObj>
              </mc:Fallback>
            </mc:AlternateContent>
          </a:graphicData>
        </a:graphic>
      </p:graphicFrame>
      <p:graphicFrame>
        <p:nvGraphicFramePr>
          <p:cNvPr id="10" name="Objeto 9">
            <a:extLst>
              <a:ext uri="{FF2B5EF4-FFF2-40B4-BE49-F238E27FC236}">
                <a16:creationId xmlns:a16="http://schemas.microsoft.com/office/drawing/2014/main" id="{6E2A9691-02AF-436D-D299-F522D891E767}"/>
              </a:ext>
            </a:extLst>
          </p:cNvPr>
          <p:cNvGraphicFramePr>
            <a:graphicFrameLocks noChangeAspect="1"/>
          </p:cNvGraphicFramePr>
          <p:nvPr>
            <p:extLst>
              <p:ext uri="{D42A27DB-BD31-4B8C-83A1-F6EECF244321}">
                <p14:modId xmlns:p14="http://schemas.microsoft.com/office/powerpoint/2010/main" val="3145430845"/>
              </p:ext>
            </p:extLst>
          </p:nvPr>
        </p:nvGraphicFramePr>
        <p:xfrm>
          <a:off x="8132213" y="1909606"/>
          <a:ext cx="4086810" cy="3127154"/>
        </p:xfrm>
        <a:graphic>
          <a:graphicData uri="http://schemas.openxmlformats.org/presentationml/2006/ole">
            <mc:AlternateContent xmlns:mc="http://schemas.openxmlformats.org/markup-compatibility/2006">
              <mc:Choice xmlns:v="urn:schemas-microsoft-com:vml" Requires="v">
                <p:oleObj name="Graph" r:id="rId7" imgW="3920760" imgH="3000960" progId="Origin95.Graph">
                  <p:embed/>
                </p:oleObj>
              </mc:Choice>
              <mc:Fallback>
                <p:oleObj name="Graph" r:id="rId7" imgW="3920760" imgH="3000960" progId="Origin95.Graph">
                  <p:embed/>
                  <p:pic>
                    <p:nvPicPr>
                      <p:cNvPr id="7" name="Objeto 6">
                        <a:extLst>
                          <a:ext uri="{FF2B5EF4-FFF2-40B4-BE49-F238E27FC236}">
                            <a16:creationId xmlns:a16="http://schemas.microsoft.com/office/drawing/2014/main" id="{1D13E456-DAAF-2361-C548-264173DCB198}"/>
                          </a:ext>
                        </a:extLst>
                      </p:cNvPr>
                      <p:cNvPicPr/>
                      <p:nvPr/>
                    </p:nvPicPr>
                    <p:blipFill>
                      <a:blip r:embed="rId8"/>
                      <a:stretch>
                        <a:fillRect/>
                      </a:stretch>
                    </p:blipFill>
                    <p:spPr>
                      <a:xfrm>
                        <a:off x="8132213" y="1909606"/>
                        <a:ext cx="4086810" cy="3127154"/>
                      </a:xfrm>
                      <a:prstGeom prst="rect">
                        <a:avLst/>
                      </a:prstGeom>
                    </p:spPr>
                  </p:pic>
                </p:oleObj>
              </mc:Fallback>
            </mc:AlternateContent>
          </a:graphicData>
        </a:graphic>
      </p:graphicFrame>
      <p:sp>
        <p:nvSpPr>
          <p:cNvPr id="12" name="CuadroTexto 11">
            <a:extLst>
              <a:ext uri="{FF2B5EF4-FFF2-40B4-BE49-F238E27FC236}">
                <a16:creationId xmlns:a16="http://schemas.microsoft.com/office/drawing/2014/main" id="{3209A5E5-08F8-2D9B-A1CD-0C7A2210C760}"/>
              </a:ext>
            </a:extLst>
          </p:cNvPr>
          <p:cNvSpPr txBox="1"/>
          <p:nvPr/>
        </p:nvSpPr>
        <p:spPr>
          <a:xfrm>
            <a:off x="11545824" y="6249810"/>
            <a:ext cx="524719" cy="523220"/>
          </a:xfrm>
          <a:prstGeom prst="rect">
            <a:avLst/>
          </a:prstGeom>
          <a:noFill/>
        </p:spPr>
        <p:txBody>
          <a:bodyPr wrap="square">
            <a:spAutoFit/>
          </a:bodyPr>
          <a:lstStyle/>
          <a:p>
            <a:pPr algn="just"/>
            <a:r>
              <a:rPr lang="es-ES" sz="2800" b="1" dirty="0">
                <a:latin typeface="Bahnschrift" panose="020B0502040204020203" pitchFamily="34" charset="0"/>
              </a:rPr>
              <a:t>11</a:t>
            </a:r>
            <a:endParaRPr lang="es-ES" sz="2800" dirty="0">
              <a:latin typeface="Bahnschrift" panose="020B0502040204020203" pitchFamily="34" charset="0"/>
            </a:endParaRPr>
          </a:p>
        </p:txBody>
      </p:sp>
    </p:spTree>
    <p:extLst>
      <p:ext uri="{BB962C8B-B14F-4D97-AF65-F5344CB8AC3E}">
        <p14:creationId xmlns:p14="http://schemas.microsoft.com/office/powerpoint/2010/main" val="3515605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9" name="Rectángulo 8">
            <a:extLst>
              <a:ext uri="{FF2B5EF4-FFF2-40B4-BE49-F238E27FC236}">
                <a16:creationId xmlns:a16="http://schemas.microsoft.com/office/drawing/2014/main" id="{067795EC-D96D-4248-AC39-2F39B0C9DEAA}"/>
              </a:ext>
            </a:extLst>
          </p:cNvPr>
          <p:cNvSpPr/>
          <p:nvPr/>
        </p:nvSpPr>
        <p:spPr>
          <a:xfrm>
            <a:off x="756286" y="1836571"/>
            <a:ext cx="9911714" cy="4612997"/>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30">
            <a:extLst>
              <a:ext uri="{FF2B5EF4-FFF2-40B4-BE49-F238E27FC236}">
                <a16:creationId xmlns:a16="http://schemas.microsoft.com/office/drawing/2014/main" id="{8552971D-336A-4F38-B4D4-335C9572A9D8}"/>
              </a:ext>
            </a:extLst>
          </p:cNvPr>
          <p:cNvSpPr/>
          <p:nvPr/>
        </p:nvSpPr>
        <p:spPr>
          <a:xfrm>
            <a:off x="0" y="-240143"/>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3205163" y="64693"/>
            <a:ext cx="5886448"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Resultados preliminares</a:t>
            </a:r>
          </a:p>
        </p:txBody>
      </p:sp>
      <p:sp>
        <p:nvSpPr>
          <p:cNvPr id="24" name="CuadroTexto 23">
            <a:extLst>
              <a:ext uri="{FF2B5EF4-FFF2-40B4-BE49-F238E27FC236}">
                <a16:creationId xmlns:a16="http://schemas.microsoft.com/office/drawing/2014/main" id="{E91CCF3D-0FC7-4E3E-B558-F0BDEBCB92E6}"/>
              </a:ext>
            </a:extLst>
          </p:cNvPr>
          <p:cNvSpPr txBox="1"/>
          <p:nvPr/>
        </p:nvSpPr>
        <p:spPr>
          <a:xfrm>
            <a:off x="635709" y="1159580"/>
            <a:ext cx="4936417" cy="523220"/>
          </a:xfrm>
          <a:prstGeom prst="rect">
            <a:avLst/>
          </a:prstGeom>
          <a:noFill/>
        </p:spPr>
        <p:txBody>
          <a:bodyPr wrap="square">
            <a:spAutoFit/>
          </a:bodyPr>
          <a:lstStyle/>
          <a:p>
            <a:r>
              <a:rPr lang="es-ES" sz="2800" b="1" dirty="0">
                <a:solidFill>
                  <a:srgbClr val="E7F1F7"/>
                </a:solidFill>
                <a:latin typeface="Bahnschrift" panose="020B0502040204020203" pitchFamily="34" charset="0"/>
              </a:rPr>
              <a:t>Oxidación del HMF a pH 13</a:t>
            </a:r>
          </a:p>
        </p:txBody>
      </p:sp>
      <p:graphicFrame>
        <p:nvGraphicFramePr>
          <p:cNvPr id="13" name="Objeto 12">
            <a:extLst>
              <a:ext uri="{FF2B5EF4-FFF2-40B4-BE49-F238E27FC236}">
                <a16:creationId xmlns:a16="http://schemas.microsoft.com/office/drawing/2014/main" id="{53C57282-E9A5-48D7-9F96-210749D2D835}"/>
              </a:ext>
            </a:extLst>
          </p:cNvPr>
          <p:cNvGraphicFramePr>
            <a:graphicFrameLocks noChangeAspect="1"/>
          </p:cNvGraphicFramePr>
          <p:nvPr>
            <p:extLst>
              <p:ext uri="{D42A27DB-BD31-4B8C-83A1-F6EECF244321}">
                <p14:modId xmlns:p14="http://schemas.microsoft.com/office/powerpoint/2010/main" val="3769792088"/>
              </p:ext>
            </p:extLst>
          </p:nvPr>
        </p:nvGraphicFramePr>
        <p:xfrm>
          <a:off x="6595470" y="2122695"/>
          <a:ext cx="3790483" cy="2900409"/>
        </p:xfrm>
        <a:graphic>
          <a:graphicData uri="http://schemas.openxmlformats.org/presentationml/2006/ole">
            <mc:AlternateContent xmlns:mc="http://schemas.openxmlformats.org/markup-compatibility/2006">
              <mc:Choice xmlns:v="urn:schemas-microsoft-com:vml" Requires="v">
                <p:oleObj name="Graph" r:id="rId3" imgW="3920760" imgH="3000960" progId="Origin95.Graph">
                  <p:embed/>
                </p:oleObj>
              </mc:Choice>
              <mc:Fallback>
                <p:oleObj name="Graph" r:id="rId3" imgW="3920760" imgH="3000960" progId="Origin95.Graph">
                  <p:embed/>
                  <p:pic>
                    <p:nvPicPr>
                      <p:cNvPr id="0" name=""/>
                      <p:cNvPicPr/>
                      <p:nvPr/>
                    </p:nvPicPr>
                    <p:blipFill>
                      <a:blip r:embed="rId4"/>
                      <a:stretch>
                        <a:fillRect/>
                      </a:stretch>
                    </p:blipFill>
                    <p:spPr>
                      <a:xfrm>
                        <a:off x="6595470" y="2122695"/>
                        <a:ext cx="3790483" cy="2900409"/>
                      </a:xfrm>
                      <a:prstGeom prst="rect">
                        <a:avLst/>
                      </a:prstGeom>
                    </p:spPr>
                  </p:pic>
                </p:oleObj>
              </mc:Fallback>
            </mc:AlternateContent>
          </a:graphicData>
        </a:graphic>
      </p:graphicFrame>
      <p:graphicFrame>
        <p:nvGraphicFramePr>
          <p:cNvPr id="14" name="Objeto 13">
            <a:extLst>
              <a:ext uri="{FF2B5EF4-FFF2-40B4-BE49-F238E27FC236}">
                <a16:creationId xmlns:a16="http://schemas.microsoft.com/office/drawing/2014/main" id="{6772BAF8-47A2-4888-9CD2-EEF58C71A685}"/>
              </a:ext>
            </a:extLst>
          </p:cNvPr>
          <p:cNvGraphicFramePr>
            <a:graphicFrameLocks noChangeAspect="1"/>
          </p:cNvGraphicFramePr>
          <p:nvPr>
            <p:extLst>
              <p:ext uri="{D42A27DB-BD31-4B8C-83A1-F6EECF244321}">
                <p14:modId xmlns:p14="http://schemas.microsoft.com/office/powerpoint/2010/main" val="3113296539"/>
              </p:ext>
            </p:extLst>
          </p:nvPr>
        </p:nvGraphicFramePr>
        <p:xfrm>
          <a:off x="955878" y="1676375"/>
          <a:ext cx="6077339" cy="4650272"/>
        </p:xfrm>
        <a:graphic>
          <a:graphicData uri="http://schemas.openxmlformats.org/presentationml/2006/ole">
            <mc:AlternateContent xmlns:mc="http://schemas.openxmlformats.org/markup-compatibility/2006">
              <mc:Choice xmlns:v="urn:schemas-microsoft-com:vml" Requires="v">
                <p:oleObj name="Graph" r:id="rId5" imgW="3920760" imgH="3000960" progId="Origin95.Graph">
                  <p:embed/>
                </p:oleObj>
              </mc:Choice>
              <mc:Fallback>
                <p:oleObj name="Graph" r:id="rId5" imgW="3920760" imgH="3000960" progId="Origin95.Graph">
                  <p:embed/>
                  <p:pic>
                    <p:nvPicPr>
                      <p:cNvPr id="0" name=""/>
                      <p:cNvPicPr/>
                      <p:nvPr/>
                    </p:nvPicPr>
                    <p:blipFill>
                      <a:blip r:embed="rId6"/>
                      <a:stretch>
                        <a:fillRect/>
                      </a:stretch>
                    </p:blipFill>
                    <p:spPr>
                      <a:xfrm>
                        <a:off x="955878" y="1676375"/>
                        <a:ext cx="6077339" cy="4650272"/>
                      </a:xfrm>
                      <a:prstGeom prst="rect">
                        <a:avLst/>
                      </a:prstGeom>
                    </p:spPr>
                  </p:pic>
                </p:oleObj>
              </mc:Fallback>
            </mc:AlternateContent>
          </a:graphicData>
        </a:graphic>
      </p:graphicFrame>
      <p:sp>
        <p:nvSpPr>
          <p:cNvPr id="2" name="CuadroTexto 1">
            <a:extLst>
              <a:ext uri="{FF2B5EF4-FFF2-40B4-BE49-F238E27FC236}">
                <a16:creationId xmlns:a16="http://schemas.microsoft.com/office/drawing/2014/main" id="{08799D31-2268-481E-5886-D2215C29DE05}"/>
              </a:ext>
            </a:extLst>
          </p:cNvPr>
          <p:cNvSpPr txBox="1"/>
          <p:nvPr/>
        </p:nvSpPr>
        <p:spPr>
          <a:xfrm>
            <a:off x="11545824" y="6249810"/>
            <a:ext cx="524719" cy="523220"/>
          </a:xfrm>
          <a:prstGeom prst="rect">
            <a:avLst/>
          </a:prstGeom>
          <a:noFill/>
        </p:spPr>
        <p:txBody>
          <a:bodyPr wrap="square">
            <a:spAutoFit/>
          </a:bodyPr>
          <a:lstStyle/>
          <a:p>
            <a:pPr algn="just"/>
            <a:r>
              <a:rPr lang="es-ES" sz="2800" b="1" dirty="0">
                <a:latin typeface="Bahnschrift" panose="020B0502040204020203" pitchFamily="34" charset="0"/>
              </a:rPr>
              <a:t>12</a:t>
            </a:r>
            <a:endParaRPr lang="es-ES" sz="2800" dirty="0">
              <a:latin typeface="Bahnschrift" panose="020B0502040204020203" pitchFamily="34" charset="0"/>
            </a:endParaRPr>
          </a:p>
        </p:txBody>
      </p:sp>
    </p:spTree>
    <p:extLst>
      <p:ext uri="{BB962C8B-B14F-4D97-AF65-F5344CB8AC3E}">
        <p14:creationId xmlns:p14="http://schemas.microsoft.com/office/powerpoint/2010/main" val="41056389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9" name="Rectángulo 8">
            <a:extLst>
              <a:ext uri="{FF2B5EF4-FFF2-40B4-BE49-F238E27FC236}">
                <a16:creationId xmlns:a16="http://schemas.microsoft.com/office/drawing/2014/main" id="{067795EC-D96D-4248-AC39-2F39B0C9DEAA}"/>
              </a:ext>
            </a:extLst>
          </p:cNvPr>
          <p:cNvSpPr/>
          <p:nvPr/>
        </p:nvSpPr>
        <p:spPr>
          <a:xfrm>
            <a:off x="756286" y="1836571"/>
            <a:ext cx="9911714" cy="4612997"/>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30">
            <a:extLst>
              <a:ext uri="{FF2B5EF4-FFF2-40B4-BE49-F238E27FC236}">
                <a16:creationId xmlns:a16="http://schemas.microsoft.com/office/drawing/2014/main" id="{8552971D-336A-4F38-B4D4-335C9572A9D8}"/>
              </a:ext>
            </a:extLst>
          </p:cNvPr>
          <p:cNvSpPr/>
          <p:nvPr/>
        </p:nvSpPr>
        <p:spPr>
          <a:xfrm>
            <a:off x="0" y="-240143"/>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3205163" y="64693"/>
            <a:ext cx="5886448"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Resultados preliminares</a:t>
            </a:r>
          </a:p>
        </p:txBody>
      </p:sp>
      <p:sp>
        <p:nvSpPr>
          <p:cNvPr id="24" name="CuadroTexto 23">
            <a:extLst>
              <a:ext uri="{FF2B5EF4-FFF2-40B4-BE49-F238E27FC236}">
                <a16:creationId xmlns:a16="http://schemas.microsoft.com/office/drawing/2014/main" id="{E91CCF3D-0FC7-4E3E-B558-F0BDEBCB92E6}"/>
              </a:ext>
            </a:extLst>
          </p:cNvPr>
          <p:cNvSpPr txBox="1"/>
          <p:nvPr/>
        </p:nvSpPr>
        <p:spPr>
          <a:xfrm>
            <a:off x="635709" y="1159580"/>
            <a:ext cx="4936417" cy="523220"/>
          </a:xfrm>
          <a:prstGeom prst="rect">
            <a:avLst/>
          </a:prstGeom>
          <a:noFill/>
        </p:spPr>
        <p:txBody>
          <a:bodyPr wrap="square">
            <a:spAutoFit/>
          </a:bodyPr>
          <a:lstStyle/>
          <a:p>
            <a:r>
              <a:rPr lang="es-ES" sz="2800" b="1" dirty="0">
                <a:solidFill>
                  <a:srgbClr val="E7F1F7"/>
                </a:solidFill>
                <a:latin typeface="Bahnschrift" panose="020B0502040204020203" pitchFamily="34" charset="0"/>
              </a:rPr>
              <a:t>Oxidación del HMF a pH 12</a:t>
            </a:r>
          </a:p>
        </p:txBody>
      </p:sp>
      <p:graphicFrame>
        <p:nvGraphicFramePr>
          <p:cNvPr id="2" name="Objeto 1">
            <a:extLst>
              <a:ext uri="{FF2B5EF4-FFF2-40B4-BE49-F238E27FC236}">
                <a16:creationId xmlns:a16="http://schemas.microsoft.com/office/drawing/2014/main" id="{34A9620E-3632-F7A6-2C38-FC98B0DAB659}"/>
              </a:ext>
            </a:extLst>
          </p:cNvPr>
          <p:cNvGraphicFramePr>
            <a:graphicFrameLocks noChangeAspect="1"/>
          </p:cNvGraphicFramePr>
          <p:nvPr>
            <p:extLst>
              <p:ext uri="{D42A27DB-BD31-4B8C-83A1-F6EECF244321}">
                <p14:modId xmlns:p14="http://schemas.microsoft.com/office/powerpoint/2010/main" val="3245773712"/>
              </p:ext>
            </p:extLst>
          </p:nvPr>
        </p:nvGraphicFramePr>
        <p:xfrm>
          <a:off x="724503" y="1676375"/>
          <a:ext cx="6199592" cy="4743817"/>
        </p:xfrm>
        <a:graphic>
          <a:graphicData uri="http://schemas.openxmlformats.org/presentationml/2006/ole">
            <mc:AlternateContent xmlns:mc="http://schemas.openxmlformats.org/markup-compatibility/2006">
              <mc:Choice xmlns:v="urn:schemas-microsoft-com:vml" Requires="v">
                <p:oleObj name="Graph" r:id="rId3" imgW="3920760" imgH="3000960" progId="Origin95.Graph">
                  <p:embed/>
                </p:oleObj>
              </mc:Choice>
              <mc:Fallback>
                <p:oleObj name="Graph" r:id="rId3" imgW="3920760" imgH="3000960" progId="Origin95.Graph">
                  <p:embed/>
                  <p:pic>
                    <p:nvPicPr>
                      <p:cNvPr id="2" name="Objeto 1">
                        <a:extLst>
                          <a:ext uri="{FF2B5EF4-FFF2-40B4-BE49-F238E27FC236}">
                            <a16:creationId xmlns:a16="http://schemas.microsoft.com/office/drawing/2014/main" id="{ADEA4FE3-AAA4-ACC4-C830-47254D0C924A}"/>
                          </a:ext>
                        </a:extLst>
                      </p:cNvPr>
                      <p:cNvPicPr/>
                      <p:nvPr/>
                    </p:nvPicPr>
                    <p:blipFill>
                      <a:blip r:embed="rId4"/>
                      <a:stretch>
                        <a:fillRect/>
                      </a:stretch>
                    </p:blipFill>
                    <p:spPr>
                      <a:xfrm>
                        <a:off x="724503" y="1676375"/>
                        <a:ext cx="6199592" cy="4743817"/>
                      </a:xfrm>
                      <a:prstGeom prst="rect">
                        <a:avLst/>
                      </a:prstGeom>
                    </p:spPr>
                  </p:pic>
                </p:oleObj>
              </mc:Fallback>
            </mc:AlternateContent>
          </a:graphicData>
        </a:graphic>
      </p:graphicFrame>
      <p:graphicFrame>
        <p:nvGraphicFramePr>
          <p:cNvPr id="4" name="Objeto 3">
            <a:extLst>
              <a:ext uri="{FF2B5EF4-FFF2-40B4-BE49-F238E27FC236}">
                <a16:creationId xmlns:a16="http://schemas.microsoft.com/office/drawing/2014/main" id="{7E5A3424-F412-01E5-63BB-9AD5478304DB}"/>
              </a:ext>
            </a:extLst>
          </p:cNvPr>
          <p:cNvGraphicFramePr>
            <a:graphicFrameLocks noChangeAspect="1"/>
          </p:cNvGraphicFramePr>
          <p:nvPr>
            <p:extLst>
              <p:ext uri="{D42A27DB-BD31-4B8C-83A1-F6EECF244321}">
                <p14:modId xmlns:p14="http://schemas.microsoft.com/office/powerpoint/2010/main" val="4218891606"/>
              </p:ext>
            </p:extLst>
          </p:nvPr>
        </p:nvGraphicFramePr>
        <p:xfrm>
          <a:off x="6488494" y="2061337"/>
          <a:ext cx="3921125" cy="3000375"/>
        </p:xfrm>
        <a:graphic>
          <a:graphicData uri="http://schemas.openxmlformats.org/presentationml/2006/ole">
            <mc:AlternateContent xmlns:mc="http://schemas.openxmlformats.org/markup-compatibility/2006">
              <mc:Choice xmlns:v="urn:schemas-microsoft-com:vml" Requires="v">
                <p:oleObj name="Graph" r:id="rId5" imgW="3920760" imgH="3000960" progId="Origin95.Graph">
                  <p:embed/>
                </p:oleObj>
              </mc:Choice>
              <mc:Fallback>
                <p:oleObj name="Graph" r:id="rId5" imgW="3920760" imgH="3000960" progId="Origin95.Graph">
                  <p:embed/>
                  <p:pic>
                    <p:nvPicPr>
                      <p:cNvPr id="0" name=""/>
                      <p:cNvPicPr/>
                      <p:nvPr/>
                    </p:nvPicPr>
                    <p:blipFill>
                      <a:blip r:embed="rId6"/>
                      <a:stretch>
                        <a:fillRect/>
                      </a:stretch>
                    </p:blipFill>
                    <p:spPr>
                      <a:xfrm>
                        <a:off x="6488494" y="2061337"/>
                        <a:ext cx="3921125" cy="3000375"/>
                      </a:xfrm>
                      <a:prstGeom prst="rect">
                        <a:avLst/>
                      </a:prstGeom>
                    </p:spPr>
                  </p:pic>
                </p:oleObj>
              </mc:Fallback>
            </mc:AlternateContent>
          </a:graphicData>
        </a:graphic>
      </p:graphicFrame>
      <p:sp>
        <p:nvSpPr>
          <p:cNvPr id="3" name="CuadroTexto 2">
            <a:extLst>
              <a:ext uri="{FF2B5EF4-FFF2-40B4-BE49-F238E27FC236}">
                <a16:creationId xmlns:a16="http://schemas.microsoft.com/office/drawing/2014/main" id="{9214318F-2173-E5F0-4CE3-120EFB5A9C30}"/>
              </a:ext>
            </a:extLst>
          </p:cNvPr>
          <p:cNvSpPr txBox="1"/>
          <p:nvPr/>
        </p:nvSpPr>
        <p:spPr>
          <a:xfrm>
            <a:off x="11545824" y="6249810"/>
            <a:ext cx="524719" cy="523220"/>
          </a:xfrm>
          <a:prstGeom prst="rect">
            <a:avLst/>
          </a:prstGeom>
          <a:noFill/>
        </p:spPr>
        <p:txBody>
          <a:bodyPr wrap="square">
            <a:spAutoFit/>
          </a:bodyPr>
          <a:lstStyle/>
          <a:p>
            <a:pPr algn="just"/>
            <a:r>
              <a:rPr lang="es-ES" sz="2800" b="1" dirty="0">
                <a:latin typeface="Bahnschrift" panose="020B0502040204020203" pitchFamily="34" charset="0"/>
              </a:rPr>
              <a:t>13</a:t>
            </a:r>
            <a:endParaRPr lang="es-ES" sz="2800" dirty="0">
              <a:latin typeface="Bahnschrift" panose="020B0502040204020203" pitchFamily="34" charset="0"/>
            </a:endParaRPr>
          </a:p>
        </p:txBody>
      </p:sp>
    </p:spTree>
    <p:extLst>
      <p:ext uri="{BB962C8B-B14F-4D97-AF65-F5344CB8AC3E}">
        <p14:creationId xmlns:p14="http://schemas.microsoft.com/office/powerpoint/2010/main" val="3797232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9" name="Rectángulo 8">
            <a:extLst>
              <a:ext uri="{FF2B5EF4-FFF2-40B4-BE49-F238E27FC236}">
                <a16:creationId xmlns:a16="http://schemas.microsoft.com/office/drawing/2014/main" id="{067795EC-D96D-4248-AC39-2F39B0C9DEAA}"/>
              </a:ext>
            </a:extLst>
          </p:cNvPr>
          <p:cNvSpPr/>
          <p:nvPr/>
        </p:nvSpPr>
        <p:spPr>
          <a:xfrm>
            <a:off x="756286" y="1836571"/>
            <a:ext cx="9911714" cy="4612997"/>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30">
            <a:extLst>
              <a:ext uri="{FF2B5EF4-FFF2-40B4-BE49-F238E27FC236}">
                <a16:creationId xmlns:a16="http://schemas.microsoft.com/office/drawing/2014/main" id="{8552971D-336A-4F38-B4D4-335C9572A9D8}"/>
              </a:ext>
            </a:extLst>
          </p:cNvPr>
          <p:cNvSpPr/>
          <p:nvPr/>
        </p:nvSpPr>
        <p:spPr>
          <a:xfrm>
            <a:off x="0" y="-240143"/>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3205163" y="64693"/>
            <a:ext cx="5886448"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Resultados preliminares</a:t>
            </a:r>
          </a:p>
        </p:txBody>
      </p:sp>
      <p:sp>
        <p:nvSpPr>
          <p:cNvPr id="24" name="CuadroTexto 23">
            <a:extLst>
              <a:ext uri="{FF2B5EF4-FFF2-40B4-BE49-F238E27FC236}">
                <a16:creationId xmlns:a16="http://schemas.microsoft.com/office/drawing/2014/main" id="{E91CCF3D-0FC7-4E3E-B558-F0BDEBCB92E6}"/>
              </a:ext>
            </a:extLst>
          </p:cNvPr>
          <p:cNvSpPr txBox="1"/>
          <p:nvPr/>
        </p:nvSpPr>
        <p:spPr>
          <a:xfrm>
            <a:off x="635709" y="1159580"/>
            <a:ext cx="4936417" cy="523220"/>
          </a:xfrm>
          <a:prstGeom prst="rect">
            <a:avLst/>
          </a:prstGeom>
          <a:noFill/>
        </p:spPr>
        <p:txBody>
          <a:bodyPr wrap="square">
            <a:spAutoFit/>
          </a:bodyPr>
          <a:lstStyle/>
          <a:p>
            <a:r>
              <a:rPr lang="es-ES" sz="2800" b="1" dirty="0">
                <a:solidFill>
                  <a:srgbClr val="E7F1F7"/>
                </a:solidFill>
                <a:latin typeface="Bahnschrift" panose="020B0502040204020203" pitchFamily="34" charset="0"/>
              </a:rPr>
              <a:t>Oxidación del HMF a pH 11</a:t>
            </a:r>
          </a:p>
        </p:txBody>
      </p:sp>
      <p:graphicFrame>
        <p:nvGraphicFramePr>
          <p:cNvPr id="3" name="Objeto 2">
            <a:extLst>
              <a:ext uri="{FF2B5EF4-FFF2-40B4-BE49-F238E27FC236}">
                <a16:creationId xmlns:a16="http://schemas.microsoft.com/office/drawing/2014/main" id="{E86D26EC-365F-D908-941A-5C841B975724}"/>
              </a:ext>
            </a:extLst>
          </p:cNvPr>
          <p:cNvGraphicFramePr>
            <a:graphicFrameLocks noChangeAspect="1"/>
          </p:cNvGraphicFramePr>
          <p:nvPr>
            <p:extLst>
              <p:ext uri="{D42A27DB-BD31-4B8C-83A1-F6EECF244321}">
                <p14:modId xmlns:p14="http://schemas.microsoft.com/office/powerpoint/2010/main" val="4251994897"/>
              </p:ext>
            </p:extLst>
          </p:nvPr>
        </p:nvGraphicFramePr>
        <p:xfrm>
          <a:off x="756286" y="1654703"/>
          <a:ext cx="6266306" cy="4794866"/>
        </p:xfrm>
        <a:graphic>
          <a:graphicData uri="http://schemas.openxmlformats.org/presentationml/2006/ole">
            <mc:AlternateContent xmlns:mc="http://schemas.openxmlformats.org/markup-compatibility/2006">
              <mc:Choice xmlns:v="urn:schemas-microsoft-com:vml" Requires="v">
                <p:oleObj name="Graph" r:id="rId3" imgW="3920760" imgH="3000960" progId="Origin95.Graph">
                  <p:embed/>
                </p:oleObj>
              </mc:Choice>
              <mc:Fallback>
                <p:oleObj name="Graph" r:id="rId3" imgW="3920760" imgH="3000960" progId="Origin95.Graph">
                  <p:embed/>
                  <p:pic>
                    <p:nvPicPr>
                      <p:cNvPr id="0" name=""/>
                      <p:cNvPicPr/>
                      <p:nvPr/>
                    </p:nvPicPr>
                    <p:blipFill>
                      <a:blip r:embed="rId4"/>
                      <a:stretch>
                        <a:fillRect/>
                      </a:stretch>
                    </p:blipFill>
                    <p:spPr>
                      <a:xfrm>
                        <a:off x="756286" y="1654703"/>
                        <a:ext cx="6266306" cy="4794866"/>
                      </a:xfrm>
                      <a:prstGeom prst="rect">
                        <a:avLst/>
                      </a:prstGeom>
                    </p:spPr>
                  </p:pic>
                </p:oleObj>
              </mc:Fallback>
            </mc:AlternateContent>
          </a:graphicData>
        </a:graphic>
      </p:graphicFrame>
      <p:graphicFrame>
        <p:nvGraphicFramePr>
          <p:cNvPr id="5" name="Objeto 4">
            <a:extLst>
              <a:ext uri="{FF2B5EF4-FFF2-40B4-BE49-F238E27FC236}">
                <a16:creationId xmlns:a16="http://schemas.microsoft.com/office/drawing/2014/main" id="{A87A9329-8DC3-9826-F540-40687FCE04AF}"/>
              </a:ext>
            </a:extLst>
          </p:cNvPr>
          <p:cNvGraphicFramePr>
            <a:graphicFrameLocks noChangeAspect="1"/>
          </p:cNvGraphicFramePr>
          <p:nvPr>
            <p:extLst>
              <p:ext uri="{D42A27DB-BD31-4B8C-83A1-F6EECF244321}">
                <p14:modId xmlns:p14="http://schemas.microsoft.com/office/powerpoint/2010/main" val="1857026513"/>
              </p:ext>
            </p:extLst>
          </p:nvPr>
        </p:nvGraphicFramePr>
        <p:xfrm>
          <a:off x="6775580" y="1928812"/>
          <a:ext cx="3921125" cy="3000375"/>
        </p:xfrm>
        <a:graphic>
          <a:graphicData uri="http://schemas.openxmlformats.org/presentationml/2006/ole">
            <mc:AlternateContent xmlns:mc="http://schemas.openxmlformats.org/markup-compatibility/2006">
              <mc:Choice xmlns:v="urn:schemas-microsoft-com:vml" Requires="v">
                <p:oleObj name="Graph" r:id="rId5" imgW="3920760" imgH="3000960" progId="Origin95.Graph">
                  <p:embed/>
                </p:oleObj>
              </mc:Choice>
              <mc:Fallback>
                <p:oleObj name="Graph" r:id="rId5" imgW="3920760" imgH="3000960" progId="Origin95.Graph">
                  <p:embed/>
                  <p:pic>
                    <p:nvPicPr>
                      <p:cNvPr id="0" name=""/>
                      <p:cNvPicPr/>
                      <p:nvPr/>
                    </p:nvPicPr>
                    <p:blipFill>
                      <a:blip r:embed="rId6"/>
                      <a:stretch>
                        <a:fillRect/>
                      </a:stretch>
                    </p:blipFill>
                    <p:spPr>
                      <a:xfrm>
                        <a:off x="6775580" y="1928812"/>
                        <a:ext cx="3921125" cy="3000375"/>
                      </a:xfrm>
                      <a:prstGeom prst="rect">
                        <a:avLst/>
                      </a:prstGeom>
                    </p:spPr>
                  </p:pic>
                </p:oleObj>
              </mc:Fallback>
            </mc:AlternateContent>
          </a:graphicData>
        </a:graphic>
      </p:graphicFrame>
      <p:sp>
        <p:nvSpPr>
          <p:cNvPr id="2" name="CuadroTexto 1">
            <a:extLst>
              <a:ext uri="{FF2B5EF4-FFF2-40B4-BE49-F238E27FC236}">
                <a16:creationId xmlns:a16="http://schemas.microsoft.com/office/drawing/2014/main" id="{05C22F77-4ABF-B914-6F8E-1ED6E50755DD}"/>
              </a:ext>
            </a:extLst>
          </p:cNvPr>
          <p:cNvSpPr txBox="1"/>
          <p:nvPr/>
        </p:nvSpPr>
        <p:spPr>
          <a:xfrm>
            <a:off x="11545824" y="6249810"/>
            <a:ext cx="524719" cy="523220"/>
          </a:xfrm>
          <a:prstGeom prst="rect">
            <a:avLst/>
          </a:prstGeom>
          <a:noFill/>
        </p:spPr>
        <p:txBody>
          <a:bodyPr wrap="square">
            <a:spAutoFit/>
          </a:bodyPr>
          <a:lstStyle/>
          <a:p>
            <a:pPr algn="just"/>
            <a:r>
              <a:rPr lang="es-ES" sz="2800" b="1" dirty="0">
                <a:latin typeface="Bahnschrift" panose="020B0502040204020203" pitchFamily="34" charset="0"/>
              </a:rPr>
              <a:t>14</a:t>
            </a:r>
            <a:endParaRPr lang="es-ES" sz="2800" dirty="0">
              <a:latin typeface="Bahnschrift" panose="020B0502040204020203" pitchFamily="34" charset="0"/>
            </a:endParaRPr>
          </a:p>
        </p:txBody>
      </p:sp>
    </p:spTree>
    <p:extLst>
      <p:ext uri="{BB962C8B-B14F-4D97-AF65-F5344CB8AC3E}">
        <p14:creationId xmlns:p14="http://schemas.microsoft.com/office/powerpoint/2010/main" val="37540585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9" name="Rectángulo 8">
            <a:extLst>
              <a:ext uri="{FF2B5EF4-FFF2-40B4-BE49-F238E27FC236}">
                <a16:creationId xmlns:a16="http://schemas.microsoft.com/office/drawing/2014/main" id="{067795EC-D96D-4248-AC39-2F39B0C9DEAA}"/>
              </a:ext>
            </a:extLst>
          </p:cNvPr>
          <p:cNvSpPr/>
          <p:nvPr/>
        </p:nvSpPr>
        <p:spPr>
          <a:xfrm>
            <a:off x="3389572" y="1836571"/>
            <a:ext cx="5595746" cy="4612997"/>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30">
            <a:extLst>
              <a:ext uri="{FF2B5EF4-FFF2-40B4-BE49-F238E27FC236}">
                <a16:creationId xmlns:a16="http://schemas.microsoft.com/office/drawing/2014/main" id="{8552971D-336A-4F38-B4D4-335C9572A9D8}"/>
              </a:ext>
            </a:extLst>
          </p:cNvPr>
          <p:cNvSpPr/>
          <p:nvPr/>
        </p:nvSpPr>
        <p:spPr>
          <a:xfrm>
            <a:off x="0" y="-240143"/>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3205163" y="64693"/>
            <a:ext cx="5886448"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Resultados preliminares</a:t>
            </a:r>
          </a:p>
        </p:txBody>
      </p:sp>
      <p:sp>
        <p:nvSpPr>
          <p:cNvPr id="24" name="CuadroTexto 23">
            <a:extLst>
              <a:ext uri="{FF2B5EF4-FFF2-40B4-BE49-F238E27FC236}">
                <a16:creationId xmlns:a16="http://schemas.microsoft.com/office/drawing/2014/main" id="{E91CCF3D-0FC7-4E3E-B558-F0BDEBCB92E6}"/>
              </a:ext>
            </a:extLst>
          </p:cNvPr>
          <p:cNvSpPr txBox="1"/>
          <p:nvPr/>
        </p:nvSpPr>
        <p:spPr>
          <a:xfrm>
            <a:off x="635709" y="1159580"/>
            <a:ext cx="4936417" cy="523220"/>
          </a:xfrm>
          <a:prstGeom prst="rect">
            <a:avLst/>
          </a:prstGeom>
          <a:noFill/>
        </p:spPr>
        <p:txBody>
          <a:bodyPr wrap="square">
            <a:spAutoFit/>
          </a:bodyPr>
          <a:lstStyle/>
          <a:p>
            <a:r>
              <a:rPr lang="es-ES" sz="2800" b="1" dirty="0">
                <a:solidFill>
                  <a:srgbClr val="E7F1F7"/>
                </a:solidFill>
                <a:latin typeface="Bahnschrift" panose="020B0502040204020203" pitchFamily="34" charset="0"/>
              </a:rPr>
              <a:t>Oxidación del HMF a pH 7.46</a:t>
            </a:r>
          </a:p>
        </p:txBody>
      </p:sp>
      <p:graphicFrame>
        <p:nvGraphicFramePr>
          <p:cNvPr id="2" name="Objeto 1">
            <a:extLst>
              <a:ext uri="{FF2B5EF4-FFF2-40B4-BE49-F238E27FC236}">
                <a16:creationId xmlns:a16="http://schemas.microsoft.com/office/drawing/2014/main" id="{A40CE2B6-A1C8-BFD6-7587-7A4D5E3A8242}"/>
              </a:ext>
            </a:extLst>
          </p:cNvPr>
          <p:cNvGraphicFramePr>
            <a:graphicFrameLocks noChangeAspect="1"/>
          </p:cNvGraphicFramePr>
          <p:nvPr>
            <p:extLst>
              <p:ext uri="{D42A27DB-BD31-4B8C-83A1-F6EECF244321}">
                <p14:modId xmlns:p14="http://schemas.microsoft.com/office/powerpoint/2010/main" val="4004393147"/>
              </p:ext>
            </p:extLst>
          </p:nvPr>
        </p:nvGraphicFramePr>
        <p:xfrm>
          <a:off x="3205163" y="1682800"/>
          <a:ext cx="6229586" cy="4766768"/>
        </p:xfrm>
        <a:graphic>
          <a:graphicData uri="http://schemas.openxmlformats.org/presentationml/2006/ole">
            <mc:AlternateContent xmlns:mc="http://schemas.openxmlformats.org/markup-compatibility/2006">
              <mc:Choice xmlns:v="urn:schemas-microsoft-com:vml" Requires="v">
                <p:oleObj name="Graph" r:id="rId3" imgW="3920760" imgH="3000960" progId="Origin95.Graph">
                  <p:embed/>
                </p:oleObj>
              </mc:Choice>
              <mc:Fallback>
                <p:oleObj name="Graph" r:id="rId3" imgW="3920760" imgH="3000960" progId="Origin95.Graph">
                  <p:embed/>
                  <p:pic>
                    <p:nvPicPr>
                      <p:cNvPr id="0" name=""/>
                      <p:cNvPicPr/>
                      <p:nvPr/>
                    </p:nvPicPr>
                    <p:blipFill>
                      <a:blip r:embed="rId4"/>
                      <a:stretch>
                        <a:fillRect/>
                      </a:stretch>
                    </p:blipFill>
                    <p:spPr>
                      <a:xfrm>
                        <a:off x="3205163" y="1682800"/>
                        <a:ext cx="6229586" cy="4766768"/>
                      </a:xfrm>
                      <a:prstGeom prst="rect">
                        <a:avLst/>
                      </a:prstGeom>
                    </p:spPr>
                  </p:pic>
                </p:oleObj>
              </mc:Fallback>
            </mc:AlternateContent>
          </a:graphicData>
        </a:graphic>
      </p:graphicFrame>
      <p:sp>
        <p:nvSpPr>
          <p:cNvPr id="3" name="CuadroTexto 2">
            <a:extLst>
              <a:ext uri="{FF2B5EF4-FFF2-40B4-BE49-F238E27FC236}">
                <a16:creationId xmlns:a16="http://schemas.microsoft.com/office/drawing/2014/main" id="{0C7E19A5-3984-09EF-2D8A-72F497622E39}"/>
              </a:ext>
            </a:extLst>
          </p:cNvPr>
          <p:cNvSpPr txBox="1"/>
          <p:nvPr/>
        </p:nvSpPr>
        <p:spPr>
          <a:xfrm>
            <a:off x="11545824" y="6249810"/>
            <a:ext cx="524719" cy="523220"/>
          </a:xfrm>
          <a:prstGeom prst="rect">
            <a:avLst/>
          </a:prstGeom>
          <a:noFill/>
        </p:spPr>
        <p:txBody>
          <a:bodyPr wrap="square">
            <a:spAutoFit/>
          </a:bodyPr>
          <a:lstStyle/>
          <a:p>
            <a:pPr algn="just"/>
            <a:r>
              <a:rPr lang="es-ES" sz="2800" b="1" dirty="0">
                <a:latin typeface="Bahnschrift" panose="020B0502040204020203" pitchFamily="34" charset="0"/>
              </a:rPr>
              <a:t>15</a:t>
            </a:r>
            <a:endParaRPr lang="es-ES" sz="2800" dirty="0">
              <a:latin typeface="Bahnschrift" panose="020B0502040204020203" pitchFamily="34" charset="0"/>
            </a:endParaRPr>
          </a:p>
        </p:txBody>
      </p:sp>
    </p:spTree>
    <p:extLst>
      <p:ext uri="{BB962C8B-B14F-4D97-AF65-F5344CB8AC3E}">
        <p14:creationId xmlns:p14="http://schemas.microsoft.com/office/powerpoint/2010/main" val="38555666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38" name="Rectángulo 37">
            <a:extLst>
              <a:ext uri="{FF2B5EF4-FFF2-40B4-BE49-F238E27FC236}">
                <a16:creationId xmlns:a16="http://schemas.microsoft.com/office/drawing/2014/main" id="{5BB88932-4226-4F04-8F70-DE4E056D3058}"/>
              </a:ext>
            </a:extLst>
          </p:cNvPr>
          <p:cNvSpPr/>
          <p:nvPr/>
        </p:nvSpPr>
        <p:spPr>
          <a:xfrm>
            <a:off x="2769326" y="1909605"/>
            <a:ext cx="6191794" cy="4747869"/>
          </a:xfrm>
          <a:prstGeom prst="rect">
            <a:avLst/>
          </a:prstGeom>
          <a:solidFill>
            <a:schemeClr val="bg1"/>
          </a:solidFill>
          <a:ln w="5715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30">
            <a:extLst>
              <a:ext uri="{FF2B5EF4-FFF2-40B4-BE49-F238E27FC236}">
                <a16:creationId xmlns:a16="http://schemas.microsoft.com/office/drawing/2014/main" id="{8552971D-336A-4F38-B4D4-335C9572A9D8}"/>
              </a:ext>
            </a:extLst>
          </p:cNvPr>
          <p:cNvSpPr/>
          <p:nvPr/>
        </p:nvSpPr>
        <p:spPr>
          <a:xfrm>
            <a:off x="0" y="-240143"/>
            <a:ext cx="12296775" cy="1172918"/>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a:extLst>
              <a:ext uri="{FF2B5EF4-FFF2-40B4-BE49-F238E27FC236}">
                <a16:creationId xmlns:a16="http://schemas.microsoft.com/office/drawing/2014/main" id="{0409EF94-98BF-41D8-BD3A-C6B082A8FD6B}"/>
              </a:ext>
            </a:extLst>
          </p:cNvPr>
          <p:cNvSpPr txBox="1"/>
          <p:nvPr/>
        </p:nvSpPr>
        <p:spPr>
          <a:xfrm>
            <a:off x="3205163" y="64693"/>
            <a:ext cx="5886448"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Resultados preliminares</a:t>
            </a:r>
          </a:p>
        </p:txBody>
      </p:sp>
      <p:sp>
        <p:nvSpPr>
          <p:cNvPr id="24" name="CuadroTexto 23">
            <a:extLst>
              <a:ext uri="{FF2B5EF4-FFF2-40B4-BE49-F238E27FC236}">
                <a16:creationId xmlns:a16="http://schemas.microsoft.com/office/drawing/2014/main" id="{E91CCF3D-0FC7-4E3E-B558-F0BDEBCB92E6}"/>
              </a:ext>
            </a:extLst>
          </p:cNvPr>
          <p:cNvSpPr txBox="1"/>
          <p:nvPr/>
        </p:nvSpPr>
        <p:spPr>
          <a:xfrm>
            <a:off x="635709" y="1159580"/>
            <a:ext cx="3874573" cy="523220"/>
          </a:xfrm>
          <a:prstGeom prst="rect">
            <a:avLst/>
          </a:prstGeom>
          <a:noFill/>
        </p:spPr>
        <p:txBody>
          <a:bodyPr wrap="square">
            <a:spAutoFit/>
          </a:bodyPr>
          <a:lstStyle/>
          <a:p>
            <a:r>
              <a:rPr lang="es-ES" sz="2800" b="1" dirty="0">
                <a:solidFill>
                  <a:srgbClr val="E7F1F7"/>
                </a:solidFill>
                <a:latin typeface="Bahnschrift" panose="020B0502040204020203" pitchFamily="34" charset="0"/>
              </a:rPr>
              <a:t>Oxidación del </a:t>
            </a:r>
            <a:r>
              <a:rPr lang="es-ES" sz="2800" b="1" dirty="0" err="1">
                <a:solidFill>
                  <a:srgbClr val="E7F1F7"/>
                </a:solidFill>
                <a:latin typeface="Bahnschrift" panose="020B0502040204020203" pitchFamily="34" charset="0"/>
              </a:rPr>
              <a:t>furfural</a:t>
            </a:r>
            <a:endParaRPr lang="es-ES" sz="2800" b="1" dirty="0">
              <a:solidFill>
                <a:srgbClr val="E7F1F7"/>
              </a:solidFill>
              <a:latin typeface="Bahnschrift" panose="020B0502040204020203" pitchFamily="34" charset="0"/>
            </a:endParaRPr>
          </a:p>
        </p:txBody>
      </p:sp>
      <p:graphicFrame>
        <p:nvGraphicFramePr>
          <p:cNvPr id="2" name="Objeto 1">
            <a:extLst>
              <a:ext uri="{FF2B5EF4-FFF2-40B4-BE49-F238E27FC236}">
                <a16:creationId xmlns:a16="http://schemas.microsoft.com/office/drawing/2014/main" id="{77BAC013-2D10-454D-AB0F-A0786658ACCB}"/>
              </a:ext>
            </a:extLst>
          </p:cNvPr>
          <p:cNvGraphicFramePr>
            <a:graphicFrameLocks noChangeAspect="1"/>
          </p:cNvGraphicFramePr>
          <p:nvPr>
            <p:extLst>
              <p:ext uri="{D42A27DB-BD31-4B8C-83A1-F6EECF244321}">
                <p14:modId xmlns:p14="http://schemas.microsoft.com/office/powerpoint/2010/main" val="182651817"/>
              </p:ext>
            </p:extLst>
          </p:nvPr>
        </p:nvGraphicFramePr>
        <p:xfrm>
          <a:off x="2623109" y="1463040"/>
          <a:ext cx="7050555" cy="5394960"/>
        </p:xfrm>
        <a:graphic>
          <a:graphicData uri="http://schemas.openxmlformats.org/presentationml/2006/ole">
            <mc:AlternateContent xmlns:mc="http://schemas.openxmlformats.org/markup-compatibility/2006">
              <mc:Choice xmlns:v="urn:schemas-microsoft-com:vml" Requires="v">
                <p:oleObj name="Graph" r:id="rId3" imgW="3920760" imgH="3000960" progId="Origin95.Graph">
                  <p:embed/>
                </p:oleObj>
              </mc:Choice>
              <mc:Fallback>
                <p:oleObj name="Graph" r:id="rId3" imgW="3920760" imgH="3000960" progId="Origin95.Graph">
                  <p:embed/>
                  <p:pic>
                    <p:nvPicPr>
                      <p:cNvPr id="0" name=""/>
                      <p:cNvPicPr/>
                      <p:nvPr/>
                    </p:nvPicPr>
                    <p:blipFill>
                      <a:blip r:embed="rId4"/>
                      <a:stretch>
                        <a:fillRect/>
                      </a:stretch>
                    </p:blipFill>
                    <p:spPr>
                      <a:xfrm>
                        <a:off x="2623109" y="1463040"/>
                        <a:ext cx="7050555" cy="5394960"/>
                      </a:xfrm>
                      <a:prstGeom prst="rect">
                        <a:avLst/>
                      </a:prstGeom>
                    </p:spPr>
                  </p:pic>
                </p:oleObj>
              </mc:Fallback>
            </mc:AlternateContent>
          </a:graphicData>
        </a:graphic>
      </p:graphicFrame>
      <p:sp>
        <p:nvSpPr>
          <p:cNvPr id="3" name="CuadroTexto 2">
            <a:extLst>
              <a:ext uri="{FF2B5EF4-FFF2-40B4-BE49-F238E27FC236}">
                <a16:creationId xmlns:a16="http://schemas.microsoft.com/office/drawing/2014/main" id="{FF96F61B-1918-708A-04D9-DD01EB29D978}"/>
              </a:ext>
            </a:extLst>
          </p:cNvPr>
          <p:cNvSpPr txBox="1"/>
          <p:nvPr/>
        </p:nvSpPr>
        <p:spPr>
          <a:xfrm>
            <a:off x="11545824" y="6249810"/>
            <a:ext cx="524719" cy="523220"/>
          </a:xfrm>
          <a:prstGeom prst="rect">
            <a:avLst/>
          </a:prstGeom>
          <a:noFill/>
        </p:spPr>
        <p:txBody>
          <a:bodyPr wrap="square">
            <a:spAutoFit/>
          </a:bodyPr>
          <a:lstStyle/>
          <a:p>
            <a:pPr algn="just"/>
            <a:r>
              <a:rPr lang="es-ES" sz="2800" b="1" dirty="0">
                <a:latin typeface="Bahnschrift" panose="020B0502040204020203" pitchFamily="34" charset="0"/>
              </a:rPr>
              <a:t>16</a:t>
            </a:r>
            <a:endParaRPr lang="es-ES" sz="2800" dirty="0">
              <a:latin typeface="Bahnschrift" panose="020B0502040204020203" pitchFamily="34" charset="0"/>
            </a:endParaRPr>
          </a:p>
        </p:txBody>
      </p:sp>
    </p:spTree>
    <p:extLst>
      <p:ext uri="{BB962C8B-B14F-4D97-AF65-F5344CB8AC3E}">
        <p14:creationId xmlns:p14="http://schemas.microsoft.com/office/powerpoint/2010/main" val="8075499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498392"/>
        </a:solidFill>
        <a:effectLst/>
      </p:bgPr>
    </p:bg>
    <p:spTree>
      <p:nvGrpSpPr>
        <p:cNvPr id="1" name=""/>
        <p:cNvGrpSpPr/>
        <p:nvPr/>
      </p:nvGrpSpPr>
      <p:grpSpPr>
        <a:xfrm>
          <a:off x="0" y="0"/>
          <a:ext cx="0" cy="0"/>
          <a:chOff x="0" y="0"/>
          <a:chExt cx="0" cy="0"/>
        </a:xfrm>
      </p:grpSpPr>
      <p:sp>
        <p:nvSpPr>
          <p:cNvPr id="9" name="Rectángulo 8">
            <a:extLst>
              <a:ext uri="{FF2B5EF4-FFF2-40B4-BE49-F238E27FC236}">
                <a16:creationId xmlns:a16="http://schemas.microsoft.com/office/drawing/2014/main" id="{61E48E76-C3F9-4323-9F72-3CB0F537B828}"/>
              </a:ext>
            </a:extLst>
          </p:cNvPr>
          <p:cNvSpPr/>
          <p:nvPr/>
        </p:nvSpPr>
        <p:spPr>
          <a:xfrm>
            <a:off x="0" y="-90"/>
            <a:ext cx="12296775" cy="932775"/>
          </a:xfrm>
          <a:prstGeom prst="rect">
            <a:avLst/>
          </a:prstGeom>
          <a:solidFill>
            <a:srgbClr val="CEE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CuadroTexto 31">
            <a:extLst>
              <a:ext uri="{FF2B5EF4-FFF2-40B4-BE49-F238E27FC236}">
                <a16:creationId xmlns:a16="http://schemas.microsoft.com/office/drawing/2014/main" id="{D3580240-DBCF-44C1-95C2-12B11B4130DD}"/>
              </a:ext>
            </a:extLst>
          </p:cNvPr>
          <p:cNvSpPr txBox="1"/>
          <p:nvPr/>
        </p:nvSpPr>
        <p:spPr>
          <a:xfrm>
            <a:off x="2404235" y="109921"/>
            <a:ext cx="7889620" cy="707886"/>
          </a:xfrm>
          <a:prstGeom prst="rect">
            <a:avLst/>
          </a:prstGeom>
          <a:noFill/>
        </p:spPr>
        <p:txBody>
          <a:bodyPr wrap="square">
            <a:spAutoFit/>
          </a:bodyPr>
          <a:lstStyle/>
          <a:p>
            <a:pPr algn="ctr"/>
            <a:r>
              <a:rPr lang="es-ES" sz="4000" b="1" dirty="0">
                <a:solidFill>
                  <a:srgbClr val="575E71"/>
                </a:solidFill>
                <a:latin typeface="Bahnschrift" panose="020B0502040204020203" pitchFamily="34" charset="0"/>
              </a:rPr>
              <a:t>Impacto esperado</a:t>
            </a:r>
          </a:p>
        </p:txBody>
      </p:sp>
      <p:sp>
        <p:nvSpPr>
          <p:cNvPr id="5" name="CuadroTexto 4">
            <a:extLst>
              <a:ext uri="{FF2B5EF4-FFF2-40B4-BE49-F238E27FC236}">
                <a16:creationId xmlns:a16="http://schemas.microsoft.com/office/drawing/2014/main" id="{F0D5FD1C-DA55-4392-96EC-EA6A8D5CDEDB}"/>
              </a:ext>
            </a:extLst>
          </p:cNvPr>
          <p:cNvSpPr txBox="1"/>
          <p:nvPr/>
        </p:nvSpPr>
        <p:spPr>
          <a:xfrm>
            <a:off x="694043" y="1454322"/>
            <a:ext cx="10803914" cy="5293757"/>
          </a:xfrm>
          <a:prstGeom prst="rect">
            <a:avLst/>
          </a:prstGeom>
          <a:noFill/>
        </p:spPr>
        <p:txBody>
          <a:bodyPr wrap="square">
            <a:spAutoFit/>
          </a:bodyPr>
          <a:lstStyle/>
          <a:p>
            <a:pPr marL="285750" indent="-285750" algn="just">
              <a:buFont typeface="Arial" panose="020B0604020202020204" pitchFamily="34" charset="0"/>
              <a:buChar char="•"/>
            </a:pPr>
            <a:r>
              <a:rPr lang="es-ES" sz="2000" dirty="0">
                <a:solidFill>
                  <a:srgbClr val="E7F1F7"/>
                </a:solidFill>
                <a:latin typeface="Bahnschrift" panose="020B0502040204020203" pitchFamily="34" charset="0"/>
              </a:rPr>
              <a:t>Al profundizar en la comprensión de la cinética y los mecanismos de estas reacciones, se espera contribuir al diseño de catalizadores más eficientes y selectivos.</a:t>
            </a:r>
          </a:p>
          <a:p>
            <a:pPr marL="285750" indent="-285750" algn="just">
              <a:buFont typeface="Arial" panose="020B0604020202020204" pitchFamily="34" charset="0"/>
              <a:buChar char="•"/>
            </a:pPr>
            <a:endParaRPr lang="es-ES" sz="2000" dirty="0">
              <a:solidFill>
                <a:srgbClr val="E7F1F7"/>
              </a:solidFill>
              <a:latin typeface="Bahnschrift" panose="020B0502040204020203" pitchFamily="34" charset="0"/>
            </a:endParaRPr>
          </a:p>
          <a:p>
            <a:pPr marL="285750" indent="-285750" algn="just">
              <a:buFont typeface="Arial" panose="020B0604020202020204" pitchFamily="34" charset="0"/>
              <a:buChar char="•"/>
            </a:pPr>
            <a:endParaRPr lang="es-ES" sz="2000" dirty="0">
              <a:solidFill>
                <a:srgbClr val="E7F1F7"/>
              </a:solidFill>
              <a:latin typeface="Bahnschrift" panose="020B0502040204020203" pitchFamily="34" charset="0"/>
            </a:endParaRPr>
          </a:p>
          <a:p>
            <a:pPr marL="285750" indent="-285750" algn="just">
              <a:buFont typeface="Arial" panose="020B0604020202020204" pitchFamily="34" charset="0"/>
              <a:buChar char="•"/>
            </a:pPr>
            <a:r>
              <a:rPr lang="es-ES" sz="2000" dirty="0">
                <a:solidFill>
                  <a:srgbClr val="E7F1F7"/>
                </a:solidFill>
                <a:latin typeface="Bahnschrift" panose="020B0502040204020203" pitchFamily="34" charset="0"/>
              </a:rPr>
              <a:t>Por otro lado, se facilitaría la optimización de los procesos electroquímicos y, en consecuencia, se mejoraría la eficiencia energética, reduciendo los costes asociados a la producción de compuestos derivados de la biomasa.</a:t>
            </a:r>
          </a:p>
          <a:p>
            <a:pPr marL="285750" indent="-285750" algn="just">
              <a:buFont typeface="Arial" panose="020B0604020202020204" pitchFamily="34" charset="0"/>
              <a:buChar char="•"/>
            </a:pPr>
            <a:endParaRPr lang="es-ES" sz="2000" dirty="0">
              <a:solidFill>
                <a:srgbClr val="E7F1F7"/>
              </a:solidFill>
              <a:latin typeface="Bahnschrift" panose="020B0502040204020203" pitchFamily="34" charset="0"/>
            </a:endParaRPr>
          </a:p>
          <a:p>
            <a:pPr marL="285750" indent="-285750" algn="just">
              <a:buFont typeface="Arial" panose="020B0604020202020204" pitchFamily="34" charset="0"/>
              <a:buChar char="•"/>
            </a:pPr>
            <a:endParaRPr lang="es-ES" sz="2000" dirty="0">
              <a:solidFill>
                <a:srgbClr val="E7F1F7"/>
              </a:solidFill>
              <a:latin typeface="Bahnschrift" panose="020B0502040204020203" pitchFamily="34" charset="0"/>
            </a:endParaRPr>
          </a:p>
          <a:p>
            <a:pPr marL="285750" indent="-285750" algn="just">
              <a:buFont typeface="Arial" panose="020B0604020202020204" pitchFamily="34" charset="0"/>
              <a:buChar char="•"/>
            </a:pPr>
            <a:r>
              <a:rPr lang="es-ES" sz="2000" dirty="0">
                <a:solidFill>
                  <a:srgbClr val="E7F1F7"/>
                </a:solidFill>
                <a:latin typeface="Bahnschrift" panose="020B0502040204020203" pitchFamily="34" charset="0"/>
              </a:rPr>
              <a:t>El estudio de las superficies de los electrodos monocristalinos de oro y cobre en esta tesis también puede ser beneficioso para la investigación de otros materiales electroactivos. Al comprender cómo las propiedades superficiales de estos metales afectan la actividad electroquímica de los compuestos en estudio, se puede obtener información valiosa sobre cómo mejorar el rendimiento de otros materiales en aplicaciones electroquímicas similares.</a:t>
            </a:r>
          </a:p>
          <a:p>
            <a:pPr algn="just"/>
            <a:endParaRPr lang="es-ES" sz="2000" dirty="0">
              <a:solidFill>
                <a:srgbClr val="E7F1F7"/>
              </a:solidFill>
              <a:latin typeface="Bahnschrift" panose="020B0502040204020203" pitchFamily="34" charset="0"/>
            </a:endParaRPr>
          </a:p>
          <a:p>
            <a:pPr algn="just"/>
            <a:endParaRPr lang="es-ES" b="1" dirty="0">
              <a:solidFill>
                <a:srgbClr val="E7F1F7"/>
              </a:solidFill>
              <a:latin typeface="Bahnschrift" panose="020B0502040204020203" pitchFamily="34" charset="0"/>
            </a:endParaRPr>
          </a:p>
        </p:txBody>
      </p:sp>
      <p:sp>
        <p:nvSpPr>
          <p:cNvPr id="2" name="CuadroTexto 1">
            <a:extLst>
              <a:ext uri="{FF2B5EF4-FFF2-40B4-BE49-F238E27FC236}">
                <a16:creationId xmlns:a16="http://schemas.microsoft.com/office/drawing/2014/main" id="{1FF0F35D-8685-091C-1E62-A2D1CA6C542E}"/>
              </a:ext>
            </a:extLst>
          </p:cNvPr>
          <p:cNvSpPr txBox="1"/>
          <p:nvPr/>
        </p:nvSpPr>
        <p:spPr>
          <a:xfrm>
            <a:off x="11411712" y="6310285"/>
            <a:ext cx="647743" cy="523220"/>
          </a:xfrm>
          <a:prstGeom prst="rect">
            <a:avLst/>
          </a:prstGeom>
          <a:noFill/>
        </p:spPr>
        <p:txBody>
          <a:bodyPr wrap="square">
            <a:spAutoFit/>
          </a:bodyPr>
          <a:lstStyle/>
          <a:p>
            <a:pPr algn="just"/>
            <a:r>
              <a:rPr lang="es-ES" sz="2800" b="1" dirty="0">
                <a:latin typeface="Bahnschrift" panose="020B0502040204020203" pitchFamily="34" charset="0"/>
              </a:rPr>
              <a:t>21</a:t>
            </a:r>
            <a:endParaRPr lang="es-ES" sz="2800" dirty="0">
              <a:latin typeface="Bahnschrift" panose="020B0502040204020203" pitchFamily="34" charset="0"/>
            </a:endParaRPr>
          </a:p>
        </p:txBody>
      </p:sp>
    </p:spTree>
    <p:extLst>
      <p:ext uri="{BB962C8B-B14F-4D97-AF65-F5344CB8AC3E}">
        <p14:creationId xmlns:p14="http://schemas.microsoft.com/office/powerpoint/2010/main" val="24502129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E931BBE-923D-0FBE-E53E-40CA08D600E2}"/>
              </a:ext>
            </a:extLst>
          </p:cNvPr>
          <p:cNvSpPr/>
          <p:nvPr/>
        </p:nvSpPr>
        <p:spPr>
          <a:xfrm>
            <a:off x="0" y="1516536"/>
            <a:ext cx="12192000" cy="4108704"/>
          </a:xfrm>
          <a:prstGeom prst="rect">
            <a:avLst/>
          </a:prstGeom>
          <a:solidFill>
            <a:srgbClr val="498392"/>
          </a:solidFill>
          <a:ln>
            <a:solidFill>
              <a:srgbClr val="E8EB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bg1"/>
              </a:solidFill>
            </a:endParaRPr>
          </a:p>
        </p:txBody>
      </p:sp>
      <p:sp>
        <p:nvSpPr>
          <p:cNvPr id="6" name="CuadroTexto 5">
            <a:extLst>
              <a:ext uri="{FF2B5EF4-FFF2-40B4-BE49-F238E27FC236}">
                <a16:creationId xmlns:a16="http://schemas.microsoft.com/office/drawing/2014/main" id="{9EBA58FB-08E0-74B9-9377-D19A05136E0D}"/>
              </a:ext>
            </a:extLst>
          </p:cNvPr>
          <p:cNvSpPr txBox="1"/>
          <p:nvPr/>
        </p:nvSpPr>
        <p:spPr>
          <a:xfrm>
            <a:off x="193547" y="1920726"/>
            <a:ext cx="11804905" cy="2954655"/>
          </a:xfrm>
          <a:prstGeom prst="rect">
            <a:avLst/>
          </a:prstGeom>
          <a:noFill/>
        </p:spPr>
        <p:txBody>
          <a:bodyPr wrap="square">
            <a:spAutoFit/>
          </a:bodyPr>
          <a:lstStyle/>
          <a:p>
            <a:pPr algn="ctr"/>
            <a:r>
              <a:rPr lang="es-ES" sz="6200" b="1" i="0" u="none" strike="noStrike" baseline="0" dirty="0">
                <a:solidFill>
                  <a:schemeClr val="bg1"/>
                </a:solidFill>
                <a:latin typeface="Bahnschrift SemiBold" panose="020B0502040204020203" pitchFamily="34" charset="0"/>
              </a:rPr>
              <a:t>Estudio de la estructura superficial para la revalorización de la biomasa</a:t>
            </a:r>
            <a:endParaRPr lang="es-ES" sz="6200" dirty="0"/>
          </a:p>
        </p:txBody>
      </p:sp>
      <p:pic>
        <p:nvPicPr>
          <p:cNvPr id="7" name="Imagen 6" descr="Imagen que contiene Logotipo&#10;&#10;Descripción generada automáticamente">
            <a:extLst>
              <a:ext uri="{FF2B5EF4-FFF2-40B4-BE49-F238E27FC236}">
                <a16:creationId xmlns:a16="http://schemas.microsoft.com/office/drawing/2014/main" id="{6F9E908F-B888-7779-2172-D1950AC761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095" y="419545"/>
            <a:ext cx="3608708" cy="612799"/>
          </a:xfrm>
          <a:prstGeom prst="rect">
            <a:avLst/>
          </a:prstGeom>
        </p:spPr>
      </p:pic>
      <p:pic>
        <p:nvPicPr>
          <p:cNvPr id="8" name="Picture 2" descr="INSTITUTO UNIVERSITARIO DE ELECTROQUÍMICA MEMORIA 2012">
            <a:extLst>
              <a:ext uri="{FF2B5EF4-FFF2-40B4-BE49-F238E27FC236}">
                <a16:creationId xmlns:a16="http://schemas.microsoft.com/office/drawing/2014/main" id="{8AF6432B-BFA0-DF34-12DE-0F17A501567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76" t="2722" r="1260" b="5133"/>
          <a:stretch/>
        </p:blipFill>
        <p:spPr bwMode="auto">
          <a:xfrm>
            <a:off x="8718115" y="306243"/>
            <a:ext cx="2986724" cy="842804"/>
          </a:xfrm>
          <a:prstGeom prst="rect">
            <a:avLst/>
          </a:prstGeom>
          <a:noFill/>
          <a:extLst>
            <a:ext uri="{909E8E84-426E-40DD-AFC4-6F175D3DCCD1}">
              <a14:hiddenFill xmlns:a14="http://schemas.microsoft.com/office/drawing/2010/main">
                <a:solidFill>
                  <a:srgbClr val="FFFFFF"/>
                </a:solidFill>
              </a14:hiddenFill>
            </a:ext>
          </a:extLst>
        </p:spPr>
      </p:pic>
      <p:sp>
        <p:nvSpPr>
          <p:cNvPr id="11" name="CuadroTexto 10">
            <a:extLst>
              <a:ext uri="{FF2B5EF4-FFF2-40B4-BE49-F238E27FC236}">
                <a16:creationId xmlns:a16="http://schemas.microsoft.com/office/drawing/2014/main" id="{882F52CE-B805-F41E-4811-E2CA8F4A88C3}"/>
              </a:ext>
            </a:extLst>
          </p:cNvPr>
          <p:cNvSpPr txBox="1"/>
          <p:nvPr/>
        </p:nvSpPr>
        <p:spPr>
          <a:xfrm>
            <a:off x="193547" y="5799018"/>
            <a:ext cx="11804905" cy="830997"/>
          </a:xfrm>
          <a:prstGeom prst="rect">
            <a:avLst/>
          </a:prstGeom>
          <a:noFill/>
        </p:spPr>
        <p:txBody>
          <a:bodyPr wrap="square">
            <a:spAutoFit/>
          </a:bodyPr>
          <a:lstStyle/>
          <a:p>
            <a:pPr algn="ctr"/>
            <a:r>
              <a:rPr lang="es-ES" sz="2400" b="1" dirty="0">
                <a:solidFill>
                  <a:srgbClr val="498392"/>
                </a:solidFill>
                <a:latin typeface="Bahnschrift" panose="020B0502040204020203" pitchFamily="34" charset="0"/>
              </a:rPr>
              <a:t>Doctorado en “Electroquímica. Ciencia y Tecnología”, dirigido por Enrique Herrero Rodríguez y Rosa María Arán </a:t>
            </a:r>
            <a:r>
              <a:rPr lang="es-ES" sz="2400" b="1" dirty="0" err="1">
                <a:solidFill>
                  <a:srgbClr val="498392"/>
                </a:solidFill>
                <a:latin typeface="Bahnschrift" panose="020B0502040204020203" pitchFamily="34" charset="0"/>
              </a:rPr>
              <a:t>Ais</a:t>
            </a:r>
            <a:endParaRPr lang="es-ES" sz="2400" b="1" dirty="0">
              <a:solidFill>
                <a:srgbClr val="498392"/>
              </a:solidFill>
              <a:latin typeface="Bahnschrift" panose="020B0502040204020203" pitchFamily="34" charset="0"/>
            </a:endParaRPr>
          </a:p>
        </p:txBody>
      </p:sp>
      <p:sp>
        <p:nvSpPr>
          <p:cNvPr id="13" name="CuadroTexto 12">
            <a:extLst>
              <a:ext uri="{FF2B5EF4-FFF2-40B4-BE49-F238E27FC236}">
                <a16:creationId xmlns:a16="http://schemas.microsoft.com/office/drawing/2014/main" id="{48041E21-EF19-5981-4C05-30EDEDFF1F9C}"/>
              </a:ext>
            </a:extLst>
          </p:cNvPr>
          <p:cNvSpPr txBox="1"/>
          <p:nvPr/>
        </p:nvSpPr>
        <p:spPr>
          <a:xfrm>
            <a:off x="4021634" y="4927299"/>
            <a:ext cx="4148727" cy="523220"/>
          </a:xfrm>
          <a:prstGeom prst="rect">
            <a:avLst/>
          </a:prstGeom>
          <a:noFill/>
        </p:spPr>
        <p:txBody>
          <a:bodyPr wrap="square">
            <a:spAutoFit/>
          </a:bodyPr>
          <a:lstStyle/>
          <a:p>
            <a:pPr algn="ctr"/>
            <a:r>
              <a:rPr lang="es-ES" sz="2800" b="1" dirty="0">
                <a:solidFill>
                  <a:schemeClr val="bg1"/>
                </a:solidFill>
                <a:latin typeface="Bahnschrift" panose="020B0502040204020203" pitchFamily="34" charset="0"/>
              </a:rPr>
              <a:t>Lorena Chico Mesa</a:t>
            </a:r>
          </a:p>
        </p:txBody>
      </p:sp>
      <p:sp>
        <p:nvSpPr>
          <p:cNvPr id="9" name="Rectángulo: esquinas redondeadas 8">
            <a:extLst>
              <a:ext uri="{FF2B5EF4-FFF2-40B4-BE49-F238E27FC236}">
                <a16:creationId xmlns:a16="http://schemas.microsoft.com/office/drawing/2014/main" id="{E1F30A04-D4C1-4276-B572-499E19B58932}"/>
              </a:ext>
            </a:extLst>
          </p:cNvPr>
          <p:cNvSpPr/>
          <p:nvPr/>
        </p:nvSpPr>
        <p:spPr>
          <a:xfrm>
            <a:off x="4394054" y="1293657"/>
            <a:ext cx="3403889" cy="513583"/>
          </a:xfrm>
          <a:prstGeom prst="roundRect">
            <a:avLst/>
          </a:prstGeom>
          <a:solidFill>
            <a:srgbClr val="D9ECEF"/>
          </a:solidFill>
          <a:ln w="76200">
            <a:solidFill>
              <a:srgbClr val="AFBD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CuadroTexto 9">
            <a:extLst>
              <a:ext uri="{FF2B5EF4-FFF2-40B4-BE49-F238E27FC236}">
                <a16:creationId xmlns:a16="http://schemas.microsoft.com/office/drawing/2014/main" id="{E2DA249D-FE5B-A582-7984-64AA1F61E9EB}"/>
              </a:ext>
            </a:extLst>
          </p:cNvPr>
          <p:cNvSpPr txBox="1"/>
          <p:nvPr/>
        </p:nvSpPr>
        <p:spPr>
          <a:xfrm>
            <a:off x="4546684" y="1313422"/>
            <a:ext cx="3098626" cy="461665"/>
          </a:xfrm>
          <a:prstGeom prst="rect">
            <a:avLst/>
          </a:prstGeom>
          <a:noFill/>
        </p:spPr>
        <p:txBody>
          <a:bodyPr wrap="square">
            <a:spAutoFit/>
          </a:bodyPr>
          <a:lstStyle/>
          <a:p>
            <a:r>
              <a:rPr lang="es-ES" sz="2400" b="1" i="0" u="none" strike="noStrike" baseline="0" dirty="0">
                <a:solidFill>
                  <a:srgbClr val="498392"/>
                </a:solidFill>
                <a:latin typeface="Bahnschrift SemiBold" panose="020B0502040204020203" pitchFamily="34" charset="0"/>
              </a:rPr>
              <a:t>Plan de Investigación</a:t>
            </a:r>
            <a:endParaRPr lang="es-ES" sz="2400" dirty="0">
              <a:solidFill>
                <a:srgbClr val="498392"/>
              </a:solidFill>
            </a:endParaRPr>
          </a:p>
        </p:txBody>
      </p:sp>
    </p:spTree>
    <p:extLst>
      <p:ext uri="{BB962C8B-B14F-4D97-AF65-F5344CB8AC3E}">
        <p14:creationId xmlns:p14="http://schemas.microsoft.com/office/powerpoint/2010/main" val="300325398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5001</TotalTime>
  <Words>1268</Words>
  <Application>Microsoft Office PowerPoint</Application>
  <PresentationFormat>Panorámica</PresentationFormat>
  <Paragraphs>243</Paragraphs>
  <Slides>20</Slides>
  <Notes>19</Notes>
  <HiddenSlides>0</HiddenSlides>
  <MMClips>0</MMClips>
  <ScaleCrop>false</ScaleCrop>
  <HeadingPairs>
    <vt:vector size="8" baseType="variant">
      <vt:variant>
        <vt:lpstr>Fuentes usadas</vt:lpstr>
      </vt:variant>
      <vt:variant>
        <vt:i4>5</vt:i4>
      </vt:variant>
      <vt:variant>
        <vt:lpstr>Tema</vt:lpstr>
      </vt:variant>
      <vt:variant>
        <vt:i4>1</vt:i4>
      </vt:variant>
      <vt:variant>
        <vt:lpstr>Servidores OLE incrustados</vt:lpstr>
      </vt:variant>
      <vt:variant>
        <vt:i4>2</vt:i4>
      </vt:variant>
      <vt:variant>
        <vt:lpstr>Títulos de diapositiva</vt:lpstr>
      </vt:variant>
      <vt:variant>
        <vt:i4>20</vt:i4>
      </vt:variant>
    </vt:vector>
  </HeadingPairs>
  <TitlesOfParts>
    <vt:vector size="28" baseType="lpstr">
      <vt:lpstr>Arial</vt:lpstr>
      <vt:lpstr>Bahnschrift</vt:lpstr>
      <vt:lpstr>Bahnschrift SemiBold</vt:lpstr>
      <vt:lpstr>Calibri</vt:lpstr>
      <vt:lpstr>Calibri Light</vt:lpstr>
      <vt:lpstr>Tema de Office</vt:lpstr>
      <vt:lpstr>CS ChemDraw Drawing</vt:lpstr>
      <vt:lpstr>Graph</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Electrochemical evaluation of citrate adsorption on Au(111) and the stability of citrate-reduced gold colloids  Julia Kunze, Ian Burguess, Richard Nichols, Claudine Buess-Herman, Jacek Lipkowski</dc:title>
  <dc:creator>Lorena Chico Mesa</dc:creator>
  <cp:lastModifiedBy>Lorena Chico Mesa</cp:lastModifiedBy>
  <cp:revision>47</cp:revision>
  <dcterms:created xsi:type="dcterms:W3CDTF">2022-03-27T23:23:44Z</dcterms:created>
  <dcterms:modified xsi:type="dcterms:W3CDTF">2023-06-20T17:47:44Z</dcterms:modified>
</cp:coreProperties>
</file>